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6689A1"/>
    <a:srgbClr val="FFCF05"/>
    <a:srgbClr val="FFB469"/>
    <a:srgbClr val="0099FF"/>
    <a:srgbClr val="3366CC"/>
    <a:srgbClr val="FF9933"/>
    <a:srgbClr val="5DB4E4"/>
    <a:srgbClr val="22C790"/>
    <a:srgbClr val="C5C4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1" autoAdjust="0"/>
    <p:restoredTop sz="94660"/>
  </p:normalViewPr>
  <p:slideViewPr>
    <p:cSldViewPr snapToGrid="0">
      <p:cViewPr>
        <p:scale>
          <a:sx n="66" d="100"/>
          <a:sy n="66" d="100"/>
        </p:scale>
        <p:origin x="739"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7C43-EA28-6CAA-FD54-942AEF590A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561C8F-61A4-6CB0-20E5-54D59F3200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438169-E98F-2017-7835-EED611D36CAC}"/>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5" name="Footer Placeholder 4">
            <a:extLst>
              <a:ext uri="{FF2B5EF4-FFF2-40B4-BE49-F238E27FC236}">
                <a16:creationId xmlns:a16="http://schemas.microsoft.com/office/drawing/2014/main" id="{6B0F42AF-CAF7-BAFC-5023-A2E2FD0ADA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E5226-52C9-BFDB-F11E-69533EA2F02D}"/>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3983418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0CB6-8E8B-3E31-13A3-5E3F9A6350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5279DE-6300-8E16-8BD4-2F380574D6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25E58-BE0D-82A4-F6A8-6ADD27B4AD1F}"/>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5" name="Footer Placeholder 4">
            <a:extLst>
              <a:ext uri="{FF2B5EF4-FFF2-40B4-BE49-F238E27FC236}">
                <a16:creationId xmlns:a16="http://schemas.microsoft.com/office/drawing/2014/main" id="{12091FE6-6237-594B-C162-C5FBFD3DB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6C6A5-D669-A311-6168-21CADCC1CA78}"/>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2689778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ADC3E1-089B-F9A0-0673-4F3B926447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5DDCCF-B2A5-E62E-37AA-DB0E454646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FB45F-81A7-E4E1-53BC-C6A93380D914}"/>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5" name="Footer Placeholder 4">
            <a:extLst>
              <a:ext uri="{FF2B5EF4-FFF2-40B4-BE49-F238E27FC236}">
                <a16:creationId xmlns:a16="http://schemas.microsoft.com/office/drawing/2014/main" id="{0CED60DC-A5CF-A35C-F131-109BF5D27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86842-4710-730A-970B-DA0A98FC71E5}"/>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1298591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C9F3-DE0D-8999-8AD2-B0C846F92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91149C-BFAD-9001-3725-34807574F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1B374-0CCB-F77D-1F11-A210EC888C22}"/>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5" name="Footer Placeholder 4">
            <a:extLst>
              <a:ext uri="{FF2B5EF4-FFF2-40B4-BE49-F238E27FC236}">
                <a16:creationId xmlns:a16="http://schemas.microsoft.com/office/drawing/2014/main" id="{474ED6FA-7A0C-1B8B-EC33-01E33F002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C950AE-90BF-D2D6-B43A-4412C677D9B4}"/>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447522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6451-B882-DBD8-F935-AD5AEDC3C8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D59149-FFC9-F31F-9289-9CAAA31E984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66D1BE-8DC8-DCBC-6A63-333C0B2D684D}"/>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5" name="Footer Placeholder 4">
            <a:extLst>
              <a:ext uri="{FF2B5EF4-FFF2-40B4-BE49-F238E27FC236}">
                <a16:creationId xmlns:a16="http://schemas.microsoft.com/office/drawing/2014/main" id="{C6409E08-5807-700E-81C8-FBF900627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33665-FEF1-539A-4EBD-5625085056B6}"/>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2194057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F6797-9152-F782-FCAD-658F3C7EE1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08FD39-21BD-BA52-21C4-13415C3D0F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453141-885E-F539-30D6-3A16149AC5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B87BF7-77A7-303D-991E-F99EBBA2091A}"/>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6" name="Footer Placeholder 5">
            <a:extLst>
              <a:ext uri="{FF2B5EF4-FFF2-40B4-BE49-F238E27FC236}">
                <a16:creationId xmlns:a16="http://schemas.microsoft.com/office/drawing/2014/main" id="{A4666D39-4890-AB8B-FFCD-55D3B2E6A7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1315F8-F111-F7DD-5465-63EB6DB4C94E}"/>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1249619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4F13-9E0F-2234-87C3-99E13DC824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8321DD-E1F7-3A8B-F739-08266D150A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924FEF-E9F9-3D9D-3529-C9E2AE9773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AE356E-BF21-ECFF-A7A6-1CD234C934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12DFDB-75E7-D420-BC23-92DA2BFBF4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CC7B04-B00F-FA6A-DD47-AFA4407E46F2}"/>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8" name="Footer Placeholder 7">
            <a:extLst>
              <a:ext uri="{FF2B5EF4-FFF2-40B4-BE49-F238E27FC236}">
                <a16:creationId xmlns:a16="http://schemas.microsoft.com/office/drawing/2014/main" id="{5EC5CBC6-D21D-0B07-CF1C-7C45DA42B4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61E4B64-DE11-128B-51B5-ED58C8DB4CAF}"/>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4099253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14850-FB10-7F6B-1D81-412BEAB3BE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A55AFA-2A4B-01CF-CF0A-2A48CEED9152}"/>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4" name="Footer Placeholder 3">
            <a:extLst>
              <a:ext uri="{FF2B5EF4-FFF2-40B4-BE49-F238E27FC236}">
                <a16:creationId xmlns:a16="http://schemas.microsoft.com/office/drawing/2014/main" id="{3D83EBBA-5F8A-8E5C-F362-778206C9D7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FAE627-E230-9606-8421-FB6AB957AB70}"/>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1549406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E54C16-F199-68FA-D929-4F8E9C285670}"/>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3" name="Footer Placeholder 2">
            <a:extLst>
              <a:ext uri="{FF2B5EF4-FFF2-40B4-BE49-F238E27FC236}">
                <a16:creationId xmlns:a16="http://schemas.microsoft.com/office/drawing/2014/main" id="{013277DE-79B7-284E-07BC-18467735B1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CDD41A-322E-CE35-2335-18926B38412F}"/>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55703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6553-5F09-F1BB-1379-261614D42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54BE9E-5F79-04DF-8170-7165045996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E6A1E4-5D3D-B372-C5E9-6511E7C956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B5CD33-5EAA-6F65-66AA-36FB2B714CE1}"/>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6" name="Footer Placeholder 5">
            <a:extLst>
              <a:ext uri="{FF2B5EF4-FFF2-40B4-BE49-F238E27FC236}">
                <a16:creationId xmlns:a16="http://schemas.microsoft.com/office/drawing/2014/main" id="{B1DDF914-1306-E6D3-3AD1-16E8495AF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8E48B0-F284-0414-30FD-CB0E525D7E8C}"/>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647038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E1A6F-80FB-30C4-E802-503DE952D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53E9F9-E42A-C6B8-E446-5DD4CA3F89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89EE7-5241-7FF4-8DE2-CA83DFA69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7D84B9-71CC-C77A-614D-8199A22D6787}"/>
              </a:ext>
            </a:extLst>
          </p:cNvPr>
          <p:cNvSpPr>
            <a:spLocks noGrp="1"/>
          </p:cNvSpPr>
          <p:nvPr>
            <p:ph type="dt" sz="half" idx="10"/>
          </p:nvPr>
        </p:nvSpPr>
        <p:spPr/>
        <p:txBody>
          <a:bodyPr/>
          <a:lstStyle/>
          <a:p>
            <a:fld id="{A411D2BD-A0C0-4BE3-BAD4-2D4468A9113D}" type="datetimeFigureOut">
              <a:rPr lang="en-US" smtClean="0"/>
              <a:t>5/17/2024</a:t>
            </a:fld>
            <a:endParaRPr lang="en-US"/>
          </a:p>
        </p:txBody>
      </p:sp>
      <p:sp>
        <p:nvSpPr>
          <p:cNvPr id="6" name="Footer Placeholder 5">
            <a:extLst>
              <a:ext uri="{FF2B5EF4-FFF2-40B4-BE49-F238E27FC236}">
                <a16:creationId xmlns:a16="http://schemas.microsoft.com/office/drawing/2014/main" id="{9D9DCB3F-07FA-C0B9-B212-8674FAA08C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77AC3D-77A9-ACBF-7C69-6296F84A36CC}"/>
              </a:ext>
            </a:extLst>
          </p:cNvPr>
          <p:cNvSpPr>
            <a:spLocks noGrp="1"/>
          </p:cNvSpPr>
          <p:nvPr>
            <p:ph type="sldNum" sz="quarter" idx="12"/>
          </p:nvPr>
        </p:nvSpPr>
        <p:spPr/>
        <p:txBody>
          <a:bodyPr/>
          <a:lstStyle/>
          <a:p>
            <a:fld id="{11C38EF0-AA60-4C63-844F-8F9631194E3B}" type="slidenum">
              <a:rPr lang="en-US" smtClean="0"/>
              <a:t>‹#›</a:t>
            </a:fld>
            <a:endParaRPr lang="en-US"/>
          </a:p>
        </p:txBody>
      </p:sp>
    </p:spTree>
    <p:extLst>
      <p:ext uri="{BB962C8B-B14F-4D97-AF65-F5344CB8AC3E}">
        <p14:creationId xmlns:p14="http://schemas.microsoft.com/office/powerpoint/2010/main" val="3707206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309C8F-6244-B0AA-5563-99752D0817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8D5B63-D511-5922-7052-3587ADE023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69A2A6-F869-EAD7-27D3-BBE641748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411D2BD-A0C0-4BE3-BAD4-2D4468A9113D}" type="datetimeFigureOut">
              <a:rPr lang="en-US" smtClean="0"/>
              <a:t>5/17/2024</a:t>
            </a:fld>
            <a:endParaRPr lang="en-US"/>
          </a:p>
        </p:txBody>
      </p:sp>
      <p:sp>
        <p:nvSpPr>
          <p:cNvPr id="5" name="Footer Placeholder 4">
            <a:extLst>
              <a:ext uri="{FF2B5EF4-FFF2-40B4-BE49-F238E27FC236}">
                <a16:creationId xmlns:a16="http://schemas.microsoft.com/office/drawing/2014/main" id="{7BB20DD8-FF4E-DF98-6098-0AAA58F701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A5ABCF7-AC1E-9021-21B0-B185717306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C38EF0-AA60-4C63-844F-8F9631194E3B}" type="slidenum">
              <a:rPr lang="en-US" smtClean="0"/>
              <a:t>‹#›</a:t>
            </a:fld>
            <a:endParaRPr lang="en-US"/>
          </a:p>
        </p:txBody>
      </p:sp>
    </p:spTree>
    <p:extLst>
      <p:ext uri="{BB962C8B-B14F-4D97-AF65-F5344CB8AC3E}">
        <p14:creationId xmlns:p14="http://schemas.microsoft.com/office/powerpoint/2010/main" val="2173969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17/06/relationships/model3d" Target="../media/model3d9.glb"/><Relationship Id="rId13"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27.png"/><Relationship Id="rId12" Type="http://schemas.microsoft.com/office/2017/06/relationships/model3d" Target="../media/model3d10.glb"/><Relationship Id="rId17" Type="http://schemas.openxmlformats.org/officeDocument/2006/relationships/image" Target="../media/image37.svg"/><Relationship Id="rId2" Type="http://schemas.microsoft.com/office/2017/06/relationships/model3d" Target="../media/model3d1.glb"/><Relationship Id="rId16" Type="http://schemas.openxmlformats.org/officeDocument/2006/relationships/image" Target="../media/image36.png"/><Relationship Id="rId1" Type="http://schemas.openxmlformats.org/officeDocument/2006/relationships/slideLayout" Target="../slideLayouts/slideLayout2.xml"/><Relationship Id="rId6" Type="http://schemas.microsoft.com/office/2017/06/relationships/model3d" Target="../media/model3d7.glb"/><Relationship Id="rId11" Type="http://schemas.openxmlformats.org/officeDocument/2006/relationships/image" Target="../media/image33.png"/><Relationship Id="rId5" Type="http://schemas.openxmlformats.org/officeDocument/2006/relationships/image" Target="../media/image26.png"/><Relationship Id="rId15" Type="http://schemas.openxmlformats.org/officeDocument/2006/relationships/image" Target="../media/image35.png"/><Relationship Id="rId10" Type="http://schemas.microsoft.com/office/2017/06/relationships/model3d" Target="../media/model3d8.glb"/><Relationship Id="rId4" Type="http://schemas.microsoft.com/office/2017/06/relationships/model3d" Target="../media/model3d6.glb"/><Relationship Id="rId9" Type="http://schemas.openxmlformats.org/officeDocument/2006/relationships/image" Target="../media/image32.png"/><Relationship Id="rId14" Type="http://schemas.microsoft.com/office/2017/06/relationships/model3d" Target="../media/model3d11.glb"/></Relationships>
</file>

<file path=ppt/slides/_rels/slide11.xml.rels><?xml version="1.0" encoding="UTF-8" standalone="yes"?>
<Relationships xmlns="http://schemas.openxmlformats.org/package/2006/relationships"><Relationship Id="rId8" Type="http://schemas.microsoft.com/office/2017/06/relationships/model3d" Target="../media/model3d10.glb"/><Relationship Id="rId13" Type="http://schemas.openxmlformats.org/officeDocument/2006/relationships/image" Target="../media/image37.sv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36.png"/><Relationship Id="rId17" Type="http://schemas.openxmlformats.org/officeDocument/2006/relationships/image" Target="../media/image44.png"/><Relationship Id="rId2" Type="http://schemas.microsoft.com/office/2017/06/relationships/model3d" Target="../media/model3d1.glb"/><Relationship Id="rId16" Type="http://schemas.microsoft.com/office/2017/06/relationships/model3d" Target="../media/model3d13.glb"/><Relationship Id="rId1" Type="http://schemas.openxmlformats.org/officeDocument/2006/relationships/slideLayout" Target="../slideLayouts/slideLayout2.xml"/><Relationship Id="rId6" Type="http://schemas.microsoft.com/office/2017/06/relationships/model3d" Target="../media/model3d8.glb"/><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3.png"/><Relationship Id="rId10" Type="http://schemas.microsoft.com/office/2017/06/relationships/model3d" Target="../media/model3d11.glb"/><Relationship Id="rId4" Type="http://schemas.microsoft.com/office/2017/06/relationships/model3d" Target="../media/model3d9.glb"/><Relationship Id="rId9" Type="http://schemas.openxmlformats.org/officeDocument/2006/relationships/image" Target="../media/image41.png"/><Relationship Id="rId14" Type="http://schemas.microsoft.com/office/2017/06/relationships/model3d" Target="../media/model3d12.glb"/></Relationships>
</file>

<file path=ppt/slides/_rels/slide12.xml.rels><?xml version="1.0" encoding="UTF-8" standalone="yes"?>
<Relationships xmlns="http://schemas.openxmlformats.org/package/2006/relationships"><Relationship Id="rId8" Type="http://schemas.microsoft.com/office/2017/06/relationships/model3d" Target="../media/model3d12.glb"/><Relationship Id="rId13"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37.svg"/><Relationship Id="rId12" Type="http://schemas.microsoft.com/office/2017/06/relationships/model3d" Target="../media/model3d14.glb"/><Relationship Id="rId2" Type="http://schemas.microsoft.com/office/2017/06/relationships/model3d" Target="../media/model3d10.glb"/><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6.png"/><Relationship Id="rId5" Type="http://schemas.openxmlformats.org/officeDocument/2006/relationships/image" Target="../media/image42.png"/><Relationship Id="rId15" Type="http://schemas.openxmlformats.org/officeDocument/2006/relationships/image" Target="../media/image48.png"/><Relationship Id="rId10" Type="http://schemas.microsoft.com/office/2017/06/relationships/model3d" Target="../media/model3d13.glb"/><Relationship Id="rId4" Type="http://schemas.microsoft.com/office/2017/06/relationships/model3d" Target="../media/model3d11.glb"/><Relationship Id="rId9" Type="http://schemas.openxmlformats.org/officeDocument/2006/relationships/image" Target="../media/image45.png"/><Relationship Id="rId14" Type="http://schemas.microsoft.com/office/2017/06/relationships/model3d" Target="../media/model3d15.glb"/></Relationships>
</file>

<file path=ppt/slides/_rels/slide13.xml.rels><?xml version="1.0" encoding="UTF-8" standalone="yes"?>
<Relationships xmlns="http://schemas.openxmlformats.org/package/2006/relationships"><Relationship Id="rId8" Type="http://schemas.microsoft.com/office/2017/06/relationships/model3d" Target="../media/model3d15.glb"/><Relationship Id="rId3" Type="http://schemas.openxmlformats.org/officeDocument/2006/relationships/image" Target="../media/image49.png"/><Relationship Id="rId7" Type="http://schemas.openxmlformats.org/officeDocument/2006/relationships/image" Target="../media/image51.png"/><Relationship Id="rId2" Type="http://schemas.microsoft.com/office/2017/06/relationships/model3d" Target="../media/model3d12.glb"/><Relationship Id="rId1" Type="http://schemas.openxmlformats.org/officeDocument/2006/relationships/slideLayout" Target="../slideLayouts/slideLayout2.xml"/><Relationship Id="rId6" Type="http://schemas.microsoft.com/office/2017/06/relationships/model3d" Target="../media/model3d14.glb"/><Relationship Id="rId5" Type="http://schemas.openxmlformats.org/officeDocument/2006/relationships/image" Target="../media/image50.png"/><Relationship Id="rId4" Type="http://schemas.microsoft.com/office/2017/06/relationships/model3d" Target="../media/model3d13.glb"/><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8" Type="http://schemas.microsoft.com/office/2017/06/relationships/model3d" Target="../media/model3d15.glb"/><Relationship Id="rId13"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1.png"/><Relationship Id="rId12" Type="http://schemas.microsoft.com/office/2017/06/relationships/model3d" Target="../media/model3d1.glb"/><Relationship Id="rId2" Type="http://schemas.microsoft.com/office/2017/06/relationships/model3d" Target="../media/model3d12.glb"/><Relationship Id="rId1" Type="http://schemas.openxmlformats.org/officeDocument/2006/relationships/slideLayout" Target="../slideLayouts/slideLayout2.xml"/><Relationship Id="rId6" Type="http://schemas.microsoft.com/office/2017/06/relationships/model3d" Target="../media/model3d14.glb"/><Relationship Id="rId11" Type="http://schemas.openxmlformats.org/officeDocument/2006/relationships/image" Target="../media/image54.png"/><Relationship Id="rId5" Type="http://schemas.openxmlformats.org/officeDocument/2006/relationships/image" Target="../media/image50.png"/><Relationship Id="rId15" Type="http://schemas.openxmlformats.org/officeDocument/2006/relationships/image" Target="../media/image56.png"/><Relationship Id="rId10" Type="http://schemas.microsoft.com/office/2017/06/relationships/model3d" Target="../media/model3d16.glb"/><Relationship Id="rId4" Type="http://schemas.microsoft.com/office/2017/06/relationships/model3d" Target="../media/model3d13.glb"/><Relationship Id="rId9" Type="http://schemas.openxmlformats.org/officeDocument/2006/relationships/image" Target="../media/image53.png"/><Relationship Id="rId14" Type="http://schemas.microsoft.com/office/2017/06/relationships/model3d" Target="../media/model3d5.glb"/></Relationships>
</file>

<file path=ppt/slides/_rels/slide15.xml.rels><?xml version="1.0" encoding="UTF-8" standalone="yes"?>
<Relationships xmlns="http://schemas.openxmlformats.org/package/2006/relationships"><Relationship Id="rId8" Type="http://schemas.microsoft.com/office/2017/06/relationships/model3d" Target="../media/model3d14.glb"/><Relationship Id="rId13"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0.png"/><Relationship Id="rId12" Type="http://schemas.microsoft.com/office/2017/06/relationships/model3d" Target="../media/model3d1.glb"/><Relationship Id="rId17" Type="http://schemas.openxmlformats.org/officeDocument/2006/relationships/image" Target="../media/image2.svg"/><Relationship Id="rId2" Type="http://schemas.microsoft.com/office/2017/06/relationships/model3d" Target="../media/model3d16.glb"/><Relationship Id="rId16" Type="http://schemas.openxmlformats.org/officeDocument/2006/relationships/image" Target="../media/image1.png"/><Relationship Id="rId1" Type="http://schemas.openxmlformats.org/officeDocument/2006/relationships/slideLayout" Target="../slideLayouts/slideLayout2.xml"/><Relationship Id="rId6" Type="http://schemas.microsoft.com/office/2017/06/relationships/model3d" Target="../media/model3d13.glb"/><Relationship Id="rId11" Type="http://schemas.openxmlformats.org/officeDocument/2006/relationships/image" Target="../media/image53.png"/><Relationship Id="rId5" Type="http://schemas.openxmlformats.org/officeDocument/2006/relationships/image" Target="../media/image58.png"/><Relationship Id="rId15" Type="http://schemas.openxmlformats.org/officeDocument/2006/relationships/image" Target="../media/image61.png"/><Relationship Id="rId10" Type="http://schemas.microsoft.com/office/2017/06/relationships/model3d" Target="../media/model3d15.glb"/><Relationship Id="rId4" Type="http://schemas.microsoft.com/office/2017/06/relationships/model3d" Target="../media/model3d12.glb"/><Relationship Id="rId9" Type="http://schemas.openxmlformats.org/officeDocument/2006/relationships/image" Target="../media/image59.png"/><Relationship Id="rId14" Type="http://schemas.microsoft.com/office/2017/06/relationships/model3d" Target="../media/model3d5.glb"/></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microsoft.com/office/2017/06/relationships/model3d" Target="../media/model3d16.glb"/><Relationship Id="rId1" Type="http://schemas.openxmlformats.org/officeDocument/2006/relationships/slideLayout" Target="../slideLayouts/slideLayout2.xml"/><Relationship Id="rId6" Type="http://schemas.microsoft.com/office/2017/06/relationships/model3d" Target="../media/model3d5.glb"/><Relationship Id="rId11" Type="http://schemas.openxmlformats.org/officeDocument/2006/relationships/image" Target="../media/image2.svg"/><Relationship Id="rId5" Type="http://schemas.openxmlformats.org/officeDocument/2006/relationships/image" Target="../media/image60.png"/><Relationship Id="rId10" Type="http://schemas.openxmlformats.org/officeDocument/2006/relationships/image" Target="../media/image1.png"/><Relationship Id="rId4" Type="http://schemas.microsoft.com/office/2017/06/relationships/model3d" Target="../media/model3d1.glb"/><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5.png"/><Relationship Id="rId10" Type="http://schemas.openxmlformats.org/officeDocument/2006/relationships/image" Target="../media/image8.png"/><Relationship Id="rId4" Type="http://schemas.microsoft.com/office/2017/06/relationships/model3d" Target="../media/model3d1.glb"/><Relationship Id="rId9" Type="http://schemas.microsoft.com/office/2017/06/relationships/model3d" Target="../media/model3d2.glb"/></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microsoft.com/office/2017/06/relationships/model3d" Target="../media/model3d2.glb"/><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microsoft.com/office/2007/relationships/hdphoto" Target="../media/hdphoto1.wdp"/><Relationship Id="rId10" Type="http://schemas.microsoft.com/office/2017/06/relationships/model3d" Target="../media/model3d3.glb"/><Relationship Id="rId4" Type="http://schemas.openxmlformats.org/officeDocument/2006/relationships/image" Target="../media/image6.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microsoft.com/office/2017/06/relationships/model3d" Target="../media/model3d3.glb"/><Relationship Id="rId13"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9.png"/><Relationship Id="rId12" Type="http://schemas.microsoft.com/office/2017/06/relationships/model3d" Target="../media/model3d2.glb"/><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3.png"/><Relationship Id="rId5" Type="http://schemas.microsoft.com/office/2007/relationships/hdphoto" Target="../media/hdphoto1.wdp"/><Relationship Id="rId10" Type="http://schemas.microsoft.com/office/2017/06/relationships/model3d" Target="../media/model3d4.glb"/><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microsoft.com/office/2017/06/relationships/model3d" Target="../media/model3d3.glb"/><Relationship Id="rId12"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17/06/relationships/model3d" Target="../media/model3d5.glb"/><Relationship Id="rId5" Type="http://schemas.openxmlformats.org/officeDocument/2006/relationships/image" Target="../media/image16.png"/><Relationship Id="rId10" Type="http://schemas.openxmlformats.org/officeDocument/2006/relationships/image" Target="../media/image18.png"/><Relationship Id="rId4" Type="http://schemas.microsoft.com/office/2017/06/relationships/model3d" Target="../media/model3d2.glb"/><Relationship Id="rId9" Type="http://schemas.microsoft.com/office/2017/06/relationships/model3d" Target="../media/model3d4.glb"/></Relationships>
</file>

<file path=ppt/slides/_rels/slide8.xml.rels><?xml version="1.0" encoding="UTF-8" standalone="yes"?>
<Relationships xmlns="http://schemas.openxmlformats.org/package/2006/relationships"><Relationship Id="rId8" Type="http://schemas.microsoft.com/office/2017/06/relationships/model3d" Target="../media/model3d6.glb"/><Relationship Id="rId3" Type="http://schemas.openxmlformats.org/officeDocument/2006/relationships/image" Target="../media/image20.png"/><Relationship Id="rId7" Type="http://schemas.openxmlformats.org/officeDocument/2006/relationships/image" Target="../media/image22.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5.glb"/><Relationship Id="rId11" Type="http://schemas.openxmlformats.org/officeDocument/2006/relationships/image" Target="../media/image24.png"/><Relationship Id="rId5" Type="http://schemas.openxmlformats.org/officeDocument/2006/relationships/image" Target="../media/image21.png"/><Relationship Id="rId10" Type="http://schemas.microsoft.com/office/2017/06/relationships/model3d" Target="../media/model3d7.glb"/><Relationship Id="rId4" Type="http://schemas.microsoft.com/office/2017/06/relationships/model3d" Target="../media/model3d4.glb"/><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7.png"/><Relationship Id="rId12" Type="http://schemas.microsoft.com/office/2017/06/relationships/model3d" Target="../media/model3d9.glb"/><Relationship Id="rId2" Type="http://schemas.microsoft.com/office/2017/06/relationships/model3d" Target="../media/model3d5.glb"/><Relationship Id="rId1" Type="http://schemas.openxmlformats.org/officeDocument/2006/relationships/slideLayout" Target="../slideLayouts/slideLayout2.xml"/><Relationship Id="rId6" Type="http://schemas.microsoft.com/office/2017/06/relationships/model3d" Target="../media/model3d7.glb"/><Relationship Id="rId11" Type="http://schemas.openxmlformats.org/officeDocument/2006/relationships/image" Target="../media/image29.png"/><Relationship Id="rId5" Type="http://schemas.openxmlformats.org/officeDocument/2006/relationships/image" Target="../media/image26.png"/><Relationship Id="rId10" Type="http://schemas.microsoft.com/office/2017/06/relationships/model3d" Target="../media/model3d8.glb"/><Relationship Id="rId4" Type="http://schemas.microsoft.com/office/2017/06/relationships/model3d" Target="../media/model3d6.glb"/><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BA67F-5DFC-EE96-7B85-5E1CE23C44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79720" y="2574221"/>
            <a:ext cx="1432560" cy="1709558"/>
          </a:xfrm>
          <a:prstGeom prst="rect">
            <a:avLst/>
          </a:prstGeom>
        </p:spPr>
      </p:pic>
      <p:sp>
        <p:nvSpPr>
          <p:cNvPr id="8" name="TextBox 7">
            <a:extLst>
              <a:ext uri="{FF2B5EF4-FFF2-40B4-BE49-F238E27FC236}">
                <a16:creationId xmlns:a16="http://schemas.microsoft.com/office/drawing/2014/main" id="{E315AA6C-A59E-76C3-CFA3-D171579AF22D}"/>
              </a:ext>
            </a:extLst>
          </p:cNvPr>
          <p:cNvSpPr txBox="1"/>
          <p:nvPr/>
        </p:nvSpPr>
        <p:spPr>
          <a:xfrm>
            <a:off x="4815839" y="6979920"/>
            <a:ext cx="2560321" cy="523220"/>
          </a:xfrm>
          <a:prstGeom prst="rect">
            <a:avLst/>
          </a:prstGeom>
          <a:noFill/>
        </p:spPr>
        <p:txBody>
          <a:bodyPr wrap="square" rtlCol="0">
            <a:spAutoFit/>
          </a:bodyPr>
          <a:lstStyle/>
          <a:p>
            <a:pPr algn="ctr"/>
            <a:r>
              <a:rPr lang="en-US" sz="2800" b="1" dirty="0">
                <a:solidFill>
                  <a:srgbClr val="3D96A5"/>
                </a:solidFill>
                <a:latin typeface="Raleway" pitchFamily="2" charset="0"/>
              </a:rPr>
              <a:t>SMART</a:t>
            </a:r>
            <a:r>
              <a:rPr lang="en-US" sz="2800" b="1" dirty="0">
                <a:solidFill>
                  <a:schemeClr val="bg2">
                    <a:lumMod val="25000"/>
                  </a:schemeClr>
                </a:solidFill>
                <a:latin typeface="Raleway" pitchFamily="2" charset="0"/>
              </a:rPr>
              <a:t> HOME</a:t>
            </a:r>
          </a:p>
        </p:txBody>
      </p:sp>
      <p:sp>
        <p:nvSpPr>
          <p:cNvPr id="3" name="TextBox 2">
            <a:extLst>
              <a:ext uri="{FF2B5EF4-FFF2-40B4-BE49-F238E27FC236}">
                <a16:creationId xmlns:a16="http://schemas.microsoft.com/office/drawing/2014/main" id="{E9F2AC5C-752A-E36F-D91C-450BB300654A}"/>
              </a:ext>
            </a:extLst>
          </p:cNvPr>
          <p:cNvSpPr txBox="1"/>
          <p:nvPr/>
        </p:nvSpPr>
        <p:spPr>
          <a:xfrm>
            <a:off x="4167980" y="7503140"/>
            <a:ext cx="3856038" cy="307777"/>
          </a:xfrm>
          <a:prstGeom prst="rect">
            <a:avLst/>
          </a:prstGeom>
          <a:noFill/>
        </p:spPr>
        <p:txBody>
          <a:bodyPr wrap="square">
            <a:spAutoFit/>
          </a:bodyPr>
          <a:lstStyle/>
          <a:p>
            <a:pPr algn="ctr"/>
            <a:r>
              <a:rPr lang="en-US" sz="1400" b="1" dirty="0">
                <a:latin typeface="Raleway" pitchFamily="2" charset="0"/>
              </a:rPr>
              <a:t>Experience the Future: Smart Home Design</a:t>
            </a:r>
          </a:p>
        </p:txBody>
      </p:sp>
    </p:spTree>
    <p:extLst>
      <p:ext uri="{BB962C8B-B14F-4D97-AF65-F5344CB8AC3E}">
        <p14:creationId xmlns:p14="http://schemas.microsoft.com/office/powerpoint/2010/main" val="26437028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126999"/>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F8271F-D0BA-B44F-497E-C570C7E3D8CB}"/>
              </a:ext>
            </a:extLst>
          </p:cNvPr>
          <p:cNvSpPr/>
          <p:nvPr/>
        </p:nvSpPr>
        <p:spPr>
          <a:xfrm>
            <a:off x="10297955" y="9478290"/>
            <a:ext cx="2368062" cy="212963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F371FCF-2940-6CBE-40E8-01867CCB3D01}"/>
                  </a:ext>
                </a:extLst>
              </p:cNvPr>
              <p:cNvGraphicFramePr>
                <a:graphicFrameLocks/>
              </p:cNvGraphicFramePr>
              <p:nvPr>
                <p:extLst>
                  <p:ext uri="{D42A27DB-BD31-4B8C-83A1-F6EECF244321}">
                    <p14:modId xmlns:p14="http://schemas.microsoft.com/office/powerpoint/2010/main" val="19260057"/>
                  </p:ext>
                </p:extLst>
              </p:nvPr>
            </p:nvGraphicFramePr>
            <p:xfrm rot="16696123">
              <a:off x="-884508" y="-6182580"/>
              <a:ext cx="17946369" cy="22581263"/>
            </p:xfrm>
            <a:graphic>
              <a:graphicData uri="http://schemas.microsoft.com/office/drawing/2017/model3d">
                <am3d:model3d r:embed="rId2">
                  <am3d:spPr>
                    <a:xfrm rot="16696123">
                      <a:off x="0" y="0"/>
                      <a:ext cx="17946369" cy="22581263"/>
                    </a:xfrm>
                    <a:prstGeom prst="rect">
                      <a:avLst/>
                    </a:prstGeom>
                  </am3d:spPr>
                  <am3d:camera>
                    <am3d:pos x="42231556" y="-63172047" z="70931446"/>
                    <am3d:up dx="0" dy="36000000" dz="0"/>
                    <am3d:lookAt x="42231556" y="-63172047" z="0"/>
                    <am3d:perspective fov="7019840"/>
                  </am3d:camera>
                  <am3d:trans>
                    <am3d:meterPerModelUnit n="2777777" d="1000000"/>
                    <am3d:preTrans dx="5757144" dy="35319070" dz="-17110834"/>
                    <am3d:scale>
                      <am3d:sx n="1000000" d="1000000"/>
                      <am3d:sy n="1000000" d="1000000"/>
                      <am3d:sz n="1000000" d="1000000"/>
                    </am3d:scale>
                    <am3d:rot ax="-10187427" ay="-3851250" az="10247391"/>
                    <am3d:postTrans dx="42347947" dy="-55516894"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F371FCF-2940-6CBE-40E8-01867CCB3D01}"/>
                  </a:ext>
                </a:extLst>
              </p:cNvPr>
              <p:cNvPicPr>
                <a:picLocks noGrp="1" noRot="1" noChangeAspect="1" noMove="1" noResize="1" noEditPoints="1" noAdjustHandles="1" noChangeArrowheads="1" noChangeShapeType="1" noCrop="1"/>
              </p:cNvPicPr>
              <p:nvPr/>
            </p:nvPicPr>
            <p:blipFill>
              <a:blip r:embed="rId3"/>
              <a:stretch>
                <a:fillRect/>
              </a:stretch>
            </p:blipFill>
            <p:spPr>
              <a:xfrm rot="16696123">
                <a:off x="-884508" y="-6182580"/>
                <a:ext cx="17946369" cy="22581263"/>
              </a:xfrm>
              <a:prstGeom prst="rect">
                <a:avLst/>
              </a:prstGeom>
            </p:spPr>
          </p:pic>
        </mc:Fallback>
      </mc:AlternateContent>
      <p:sp>
        <p:nvSpPr>
          <p:cNvPr id="12" name="TextBox 11">
            <a:extLst>
              <a:ext uri="{FF2B5EF4-FFF2-40B4-BE49-F238E27FC236}">
                <a16:creationId xmlns:a16="http://schemas.microsoft.com/office/drawing/2014/main" id="{86801C50-4954-BD4F-3F79-28B0BC9C59BC}"/>
              </a:ext>
            </a:extLst>
          </p:cNvPr>
          <p:cNvSpPr txBox="1"/>
          <p:nvPr/>
        </p:nvSpPr>
        <p:spPr>
          <a:xfrm rot="21286795">
            <a:off x="993779" y="1243446"/>
            <a:ext cx="3263414" cy="954107"/>
          </a:xfrm>
          <a:prstGeom prst="rect">
            <a:avLst/>
          </a:prstGeom>
          <a:noFill/>
        </p:spPr>
        <p:txBody>
          <a:bodyPr wrap="square">
            <a:spAutoFit/>
            <a:scene3d>
              <a:camera prst="isometricOffAxis2Left"/>
              <a:lightRig rig="threePt" dir="t"/>
            </a:scene3d>
          </a:bodyPr>
          <a:lstStyle/>
          <a:p>
            <a:pPr algn="ctr"/>
            <a:r>
              <a:rPr lang="en-US" sz="2800" b="1" spc="120" dirty="0">
                <a:solidFill>
                  <a:schemeClr val="bg1"/>
                </a:solidFill>
                <a:latin typeface="Raleway" pitchFamily="2" charset="0"/>
              </a:rPr>
              <a:t>Elevator</a:t>
            </a:r>
          </a:p>
          <a:p>
            <a:pPr algn="ctr"/>
            <a:r>
              <a:rPr lang="en-US" sz="2800" b="1" spc="120" dirty="0">
                <a:solidFill>
                  <a:schemeClr val="bg1"/>
                </a:solidFill>
                <a:latin typeface="Raleway" pitchFamily="2" charset="0"/>
              </a:rPr>
              <a:t>place</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9D00E93B-2CE2-4028-482B-DF7484D908B6}"/>
                  </a:ext>
                </a:extLst>
              </p:cNvPr>
              <p:cNvGraphicFramePr>
                <a:graphicFrameLocks noChangeAspect="1"/>
              </p:cNvGraphicFramePr>
              <p:nvPr>
                <p:extLst>
                  <p:ext uri="{D42A27DB-BD31-4B8C-83A1-F6EECF244321}">
                    <p14:modId xmlns:p14="http://schemas.microsoft.com/office/powerpoint/2010/main" val="4181841756"/>
                  </p:ext>
                </p:extLst>
              </p:nvPr>
            </p:nvGraphicFramePr>
            <p:xfrm rot="6506052">
              <a:off x="-258414" y="9008560"/>
              <a:ext cx="5260627" cy="4957490"/>
            </p:xfrm>
            <a:graphic>
              <a:graphicData uri="http://schemas.microsoft.com/office/drawing/2017/model3d">
                <am3d:model3d r:embed="rId4">
                  <am3d:spPr>
                    <a:xfrm rot="6506052">
                      <a:off x="0" y="0"/>
                      <a:ext cx="5260627" cy="4957490"/>
                    </a:xfrm>
                    <a:prstGeom prst="rect">
                      <a:avLst/>
                    </a:prstGeom>
                  </am3d:spPr>
                  <am3d:camera>
                    <am3d:pos x="0" y="0" z="80237102"/>
                    <am3d:up dx="0" dy="36000000" dz="0"/>
                    <am3d:lookAt x="0" y="0" z="0"/>
                    <am3d:perspective fov="2700000"/>
                  </am3d:camera>
                  <am3d:trans>
                    <am3d:meterPerModelUnit n="9999999" d="1000000"/>
                    <am3d:preTrans dx="0" dy="0" dz="17170388"/>
                    <am3d:scale>
                      <am3d:sx n="1000000" d="1000000"/>
                      <am3d:sy n="1000000" d="1000000"/>
                      <am3d:sz n="1000000" d="1000000"/>
                    </am3d:scale>
                    <am3d:rot ax="6682090" ay="2180674" az="7405954"/>
                    <am3d:postTrans dx="0" dy="0" dz="0"/>
                  </am3d:trans>
                  <am3d:raster rName="Office3DRenderer" rVer="16.0.8326">
                    <am3d:blip r:embed="rId5"/>
                  </am3d:raster>
                  <am3d:objViewport viewportSz="56964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9D00E93B-2CE2-4028-482B-DF7484D908B6}"/>
                  </a:ext>
                </a:extLst>
              </p:cNvPr>
              <p:cNvPicPr>
                <a:picLocks noGrp="1" noRot="1" noChangeAspect="1" noMove="1" noResize="1" noEditPoints="1" noAdjustHandles="1" noChangeArrowheads="1" noChangeShapeType="1" noCrop="1"/>
              </p:cNvPicPr>
              <p:nvPr/>
            </p:nvPicPr>
            <p:blipFill>
              <a:blip r:embed="rId5"/>
              <a:stretch>
                <a:fillRect/>
              </a:stretch>
            </p:blipFill>
            <p:spPr>
              <a:xfrm rot="6506052">
                <a:off x="-258414" y="9008560"/>
                <a:ext cx="5260627" cy="49574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6603AB1-8334-C428-54B2-7C436A12EBBA}"/>
                  </a:ext>
                </a:extLst>
              </p:cNvPr>
              <p:cNvGraphicFramePr>
                <a:graphicFrameLocks noChangeAspect="1"/>
              </p:cNvGraphicFramePr>
              <p:nvPr>
                <p:extLst>
                  <p:ext uri="{D42A27DB-BD31-4B8C-83A1-F6EECF244321}">
                    <p14:modId xmlns:p14="http://schemas.microsoft.com/office/powerpoint/2010/main" val="630392657"/>
                  </p:ext>
                </p:extLst>
              </p:nvPr>
            </p:nvGraphicFramePr>
            <p:xfrm>
              <a:off x="399548" y="9510773"/>
              <a:ext cx="4503383" cy="3129908"/>
            </p:xfrm>
            <a:graphic>
              <a:graphicData uri="http://schemas.microsoft.com/office/drawing/2017/model3d">
                <am3d:model3d r:embed="rId6">
                  <am3d:spPr>
                    <a:xfrm>
                      <a:off x="0" y="0"/>
                      <a:ext cx="4503383" cy="3129908"/>
                    </a:xfrm>
                    <a:prstGeom prst="rect">
                      <a:avLst/>
                    </a:prstGeom>
                  </am3d:spPr>
                  <am3d:camera>
                    <am3d:pos x="0" y="0" z="53140989"/>
                    <am3d:up dx="0" dy="36000000" dz="0"/>
                    <am3d:lookAt x="0" y="0" z="0"/>
                    <am3d:perspective fov="2700000"/>
                  </am3d:camera>
                  <am3d:trans>
                    <am3d:meterPerModelUnit n="693862" d="1000000"/>
                    <am3d:preTrans dx="-1075138" dy="-4431651" dz="-6496014"/>
                    <am3d:scale>
                      <am3d:sx n="1000000" d="1000000"/>
                      <am3d:sy n="1000000" d="1000000"/>
                      <am3d:sz n="1000000" d="1000000"/>
                    </am3d:scale>
                    <am3d:rot ax="1362701" ay="2013299" az="781562"/>
                    <am3d:postTrans dx="0" dy="0" dz="0"/>
                  </am3d:trans>
                  <am3d:raster rName="Office3DRenderer" rVer="16.0.8326">
                    <am3d:blip r:embed="rId7"/>
                  </am3d:raster>
                  <am3d:objViewport viewportSz="46726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6603AB1-8334-C428-54B2-7C436A12EBBA}"/>
                  </a:ext>
                </a:extLst>
              </p:cNvPr>
              <p:cNvPicPr>
                <a:picLocks noGrp="1" noRot="1" noChangeAspect="1" noMove="1" noResize="1" noEditPoints="1" noAdjustHandles="1" noChangeArrowheads="1" noChangeShapeType="1" noCrop="1"/>
              </p:cNvPicPr>
              <p:nvPr/>
            </p:nvPicPr>
            <p:blipFill>
              <a:blip r:embed="rId7"/>
              <a:stretch>
                <a:fillRect/>
              </a:stretch>
            </p:blipFill>
            <p:spPr>
              <a:xfrm>
                <a:off x="399548" y="9510773"/>
                <a:ext cx="4503383" cy="3129908"/>
              </a:xfrm>
              <a:prstGeom prst="rect">
                <a:avLst/>
              </a:prstGeom>
            </p:spPr>
          </p:pic>
        </mc:Fallback>
      </mc:AlternateContent>
      <p:sp>
        <p:nvSpPr>
          <p:cNvPr id="4" name="Rectangle: Rounded Corners 3">
            <a:extLst>
              <a:ext uri="{FF2B5EF4-FFF2-40B4-BE49-F238E27FC236}">
                <a16:creationId xmlns:a16="http://schemas.microsoft.com/office/drawing/2014/main" id="{7D9B0814-1C01-E441-7A5D-DBDC8E879F29}"/>
              </a:ext>
            </a:extLst>
          </p:cNvPr>
          <p:cNvSpPr/>
          <p:nvPr/>
        </p:nvSpPr>
        <p:spPr>
          <a:xfrm>
            <a:off x="5834743" y="4835273"/>
            <a:ext cx="6732981" cy="369733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3DFF5F3-F568-7B53-7BF8-A2CB425DF956}"/>
                  </a:ext>
                </a:extLst>
              </p:cNvPr>
              <p:cNvGraphicFramePr>
                <a:graphicFrameLocks noChangeAspect="1"/>
              </p:cNvGraphicFramePr>
              <p:nvPr>
                <p:extLst>
                  <p:ext uri="{D42A27DB-BD31-4B8C-83A1-F6EECF244321}">
                    <p14:modId xmlns:p14="http://schemas.microsoft.com/office/powerpoint/2010/main" val="1672938959"/>
                  </p:ext>
                </p:extLst>
              </p:nvPr>
            </p:nvGraphicFramePr>
            <p:xfrm rot="16747594">
              <a:off x="5657474" y="877884"/>
              <a:ext cx="6884039" cy="4264523"/>
            </p:xfrm>
            <a:graphic>
              <a:graphicData uri="http://schemas.microsoft.com/office/drawing/2017/model3d">
                <am3d:model3d r:embed="rId8">
                  <am3d:spPr>
                    <a:xfrm rot="16747594">
                      <a:off x="0" y="0"/>
                      <a:ext cx="6884039" cy="4264523"/>
                    </a:xfrm>
                    <a:prstGeom prst="rect">
                      <a:avLst/>
                    </a:prstGeom>
                  </am3d:spPr>
                  <am3d:camera>
                    <am3d:pos x="0" y="0" z="56177859"/>
                    <am3d:up dx="0" dy="36000000" dz="0"/>
                    <am3d:lookAt x="0" y="0" z="0"/>
                    <am3d:perspective fov="2700000"/>
                  </am3d:camera>
                  <am3d:trans>
                    <am3d:meterPerModelUnit n="3496743" d="1000000"/>
                    <am3d:preTrans dx="-191398" dy="-6572230" dz="2829014"/>
                    <am3d:scale>
                      <am3d:sx n="1000000" d="1000000"/>
                      <am3d:sy n="1000000" d="1000000"/>
                      <am3d:sz n="1000000" d="1000000"/>
                    </am3d:scale>
                    <am3d:rot ax="-6349998" ay="-3210362" az="6610601"/>
                    <am3d:postTrans dx="0" dy="0" dz="0"/>
                  </am3d:trans>
                  <am3d:raster rName="Office3DRenderer" rVer="16.0.8326">
                    <am3d:blip r:embed="rId9"/>
                  </am3d:raster>
                  <am3d:objViewport viewportSz="73625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3DFF5F3-F568-7B53-7BF8-A2CB425DF956}"/>
                  </a:ext>
                </a:extLst>
              </p:cNvPr>
              <p:cNvPicPr>
                <a:picLocks noGrp="1" noRot="1" noChangeAspect="1" noMove="1" noResize="1" noEditPoints="1" noAdjustHandles="1" noChangeArrowheads="1" noChangeShapeType="1" noCrop="1"/>
              </p:cNvPicPr>
              <p:nvPr/>
            </p:nvPicPr>
            <p:blipFill>
              <a:blip r:embed="rId9"/>
              <a:stretch>
                <a:fillRect/>
              </a:stretch>
            </p:blipFill>
            <p:spPr>
              <a:xfrm rot="16747594">
                <a:off x="5657474" y="877884"/>
                <a:ext cx="6884039" cy="42645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1C47C1F6-EF53-6234-A360-EB31ACE965D8}"/>
                  </a:ext>
                </a:extLst>
              </p:cNvPr>
              <p:cNvGraphicFramePr>
                <a:graphicFrameLocks/>
              </p:cNvGraphicFramePr>
              <p:nvPr>
                <p:extLst>
                  <p:ext uri="{D42A27DB-BD31-4B8C-83A1-F6EECF244321}">
                    <p14:modId xmlns:p14="http://schemas.microsoft.com/office/powerpoint/2010/main" val="1499984942"/>
                  </p:ext>
                </p:extLst>
              </p:nvPr>
            </p:nvGraphicFramePr>
            <p:xfrm rot="16200000">
              <a:off x="150428" y="-10032651"/>
              <a:ext cx="10250452" cy="22881920"/>
            </p:xfrm>
            <a:graphic>
              <a:graphicData uri="http://schemas.microsoft.com/office/drawing/2017/model3d">
                <am3d:model3d r:embed="rId10">
                  <am3d:spPr>
                    <a:xfrm rot="16200000">
                      <a:off x="0" y="0"/>
                      <a:ext cx="10250452" cy="22881920"/>
                    </a:xfrm>
                    <a:prstGeom prst="rect">
                      <a:avLst/>
                    </a:prstGeom>
                  </am3d:spPr>
                  <am3d:camera>
                    <am3d:pos x="7476893" y="-51925051" z="69400463"/>
                    <am3d:up dx="0" dy="36000000" dz="0"/>
                    <am3d:lookAt x="7476893" y="-51925051" z="0"/>
                    <am3d:perspective fov="7579778"/>
                  </am3d:camera>
                  <am3d:trans>
                    <am3d:meterPerModelUnit n="4255319" d="1000000"/>
                    <am3d:preTrans dx="40167195" dy="44730053" dz="13093704"/>
                    <am3d:scale>
                      <am3d:sx n="1000000" d="1000000"/>
                      <am3d:sy n="1000000" d="1000000"/>
                      <am3d:sz n="1000000" d="1000000"/>
                    </am3d:scale>
                    <am3d:rot ax="-6724525" ay="-4414706" az="6775169"/>
                    <am3d:postTrans dx="8178191" dy="-60809433"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1C47C1F6-EF53-6234-A360-EB31ACE965D8}"/>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150428" y="-10032651"/>
                <a:ext cx="10250452" cy="22881920"/>
              </a:xfrm>
              <a:prstGeom prst="rect">
                <a:avLst/>
              </a:prstGeom>
            </p:spPr>
          </p:pic>
        </mc:Fallback>
      </mc:AlternateContent>
      <p:sp>
        <p:nvSpPr>
          <p:cNvPr id="15" name="TextBox 14">
            <a:extLst>
              <a:ext uri="{FF2B5EF4-FFF2-40B4-BE49-F238E27FC236}">
                <a16:creationId xmlns:a16="http://schemas.microsoft.com/office/drawing/2014/main" id="{1F1F1922-C3DC-33C3-4F15-DA7B677F2D72}"/>
              </a:ext>
            </a:extLst>
          </p:cNvPr>
          <p:cNvSpPr txBox="1"/>
          <p:nvPr/>
        </p:nvSpPr>
        <p:spPr>
          <a:xfrm>
            <a:off x="577978" y="4018637"/>
            <a:ext cx="4697676" cy="2427331"/>
          </a:xfrm>
          <a:prstGeom prst="rect">
            <a:avLst/>
          </a:prstGeom>
          <a:noFill/>
        </p:spPr>
        <p:txBody>
          <a:bodyPr wrap="square">
            <a:spAutoFit/>
          </a:bodyPr>
          <a:lstStyle/>
          <a:p>
            <a:pPr>
              <a:lnSpc>
                <a:spcPts val="2300"/>
              </a:lnSpc>
            </a:pPr>
            <a:r>
              <a:rPr lang="en-US" sz="1600" b="1" dirty="0">
                <a:solidFill>
                  <a:schemeClr val="bg1"/>
                </a:solidFill>
                <a:latin typeface="Raleway" pitchFamily="2" charset="0"/>
              </a:rPr>
              <a:t>For those seeking to enhance accessibility and mobility within their homes, the installation of home elevators emerges as an exceptional choice. By seamlessly integrating these elevators into residential spaces, individuals can effortlessly navigate between different floors, thereby promoting independence and convenience in daily living.</a:t>
            </a:r>
            <a:endParaRPr lang="en-US" sz="1600" b="1" dirty="0">
              <a:solidFill>
                <a:schemeClr val="bg1"/>
              </a:solidFill>
              <a:effectLst/>
              <a:latin typeface="Raleway" pitchFamily="2" charset="0"/>
            </a:endParaRPr>
          </a:p>
        </p:txBody>
      </p:sp>
      <p:sp>
        <p:nvSpPr>
          <p:cNvPr id="10" name="TextBox 9">
            <a:extLst>
              <a:ext uri="{FF2B5EF4-FFF2-40B4-BE49-F238E27FC236}">
                <a16:creationId xmlns:a16="http://schemas.microsoft.com/office/drawing/2014/main" id="{561E076E-28B4-3D05-F48C-0E1A1C83B937}"/>
              </a:ext>
            </a:extLst>
          </p:cNvPr>
          <p:cNvSpPr txBox="1"/>
          <p:nvPr/>
        </p:nvSpPr>
        <p:spPr>
          <a:xfrm>
            <a:off x="10187562" y="-4084489"/>
            <a:ext cx="3126317" cy="1785104"/>
          </a:xfrm>
          <a:prstGeom prst="rect">
            <a:avLst/>
          </a:prstGeom>
          <a:noFill/>
        </p:spPr>
        <p:txBody>
          <a:bodyPr wrap="square">
            <a:spAutoFit/>
            <a:scene3d>
              <a:camera prst="perspectiveAbove"/>
              <a:lightRig rig="threePt" dir="t"/>
            </a:scene3d>
          </a:bodyPr>
          <a:lstStyle/>
          <a:p>
            <a:pPr algn="ctr"/>
            <a:r>
              <a:rPr lang="en-US" sz="5500" b="1" spc="120" dirty="0">
                <a:solidFill>
                  <a:schemeClr val="bg1"/>
                </a:solidFill>
                <a:latin typeface="Raleway" pitchFamily="2" charset="0"/>
              </a:rPr>
              <a:t>Solar Tracker</a:t>
            </a: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FE03FA4-F1ED-1BD9-1974-B815EEC3FA75}"/>
                  </a:ext>
                </a:extLst>
              </p:cNvPr>
              <p:cNvGraphicFramePr>
                <a:graphicFrameLocks noChangeAspect="1"/>
              </p:cNvGraphicFramePr>
              <p:nvPr>
                <p:extLst>
                  <p:ext uri="{D42A27DB-BD31-4B8C-83A1-F6EECF244321}">
                    <p14:modId xmlns:p14="http://schemas.microsoft.com/office/powerpoint/2010/main" val="2609337504"/>
                  </p:ext>
                </p:extLst>
              </p:nvPr>
            </p:nvGraphicFramePr>
            <p:xfrm rot="15824787">
              <a:off x="12711031" y="9154376"/>
              <a:ext cx="8179776" cy="5304692"/>
            </p:xfrm>
            <a:graphic>
              <a:graphicData uri="http://schemas.microsoft.com/office/drawing/2017/model3d">
                <am3d:model3d r:embed="rId12">
                  <am3d:spPr>
                    <a:xfrm rot="15824787">
                      <a:off x="0" y="0"/>
                      <a:ext cx="8179776" cy="5304692"/>
                    </a:xfrm>
                    <a:prstGeom prst="rect">
                      <a:avLst/>
                    </a:prstGeom>
                  </am3d:spPr>
                  <am3d:camera>
                    <am3d:pos x="0" y="0" z="56289572"/>
                    <am3d:up dx="0" dy="36000000" dz="0"/>
                    <am3d:lookAt x="0" y="0" z="0"/>
                    <am3d:perspective fov="2700000"/>
                  </am3d:camera>
                  <am3d:trans>
                    <am3d:meterPerModelUnit n="3563862" d="1000000"/>
                    <am3d:preTrans dx="-195072" dy="-6873623" dz="2537806"/>
                    <am3d:scale>
                      <am3d:sx n="1000000" d="1000000"/>
                      <am3d:sy n="1000000" d="1000000"/>
                      <am3d:sz n="1000000" d="1000000"/>
                    </am3d:scale>
                    <am3d:rot ax="7209191" ay="-3399533" az="-7488797"/>
                    <am3d:postTrans dx="0" dy="0" dz="0"/>
                  </am3d:trans>
                  <am3d:raster rName="Office3DRenderer" rVer="16.0.8326">
                    <am3d:blip r:embed="rId13"/>
                  </am3d:raster>
                  <am3d:objViewport viewportSz="90760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FE03FA4-F1ED-1BD9-1974-B815EEC3FA75}"/>
                  </a:ext>
                </a:extLst>
              </p:cNvPr>
              <p:cNvPicPr>
                <a:picLocks noGrp="1" noRot="1" noChangeAspect="1" noMove="1" noResize="1" noEditPoints="1" noAdjustHandles="1" noChangeArrowheads="1" noChangeShapeType="1" noCrop="1"/>
              </p:cNvPicPr>
              <p:nvPr/>
            </p:nvPicPr>
            <p:blipFill>
              <a:blip r:embed="rId13"/>
              <a:stretch>
                <a:fillRect/>
              </a:stretch>
            </p:blipFill>
            <p:spPr>
              <a:xfrm rot="15824787">
                <a:off x="12711031" y="9154376"/>
                <a:ext cx="8179776" cy="53046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C079B0B9-EC5D-0933-91FC-417AB955F9FF}"/>
                  </a:ext>
                </a:extLst>
              </p:cNvPr>
              <p:cNvGraphicFramePr>
                <a:graphicFrameLocks noChangeAspect="1"/>
              </p:cNvGraphicFramePr>
              <p:nvPr>
                <p:extLst>
                  <p:ext uri="{D42A27DB-BD31-4B8C-83A1-F6EECF244321}">
                    <p14:modId xmlns:p14="http://schemas.microsoft.com/office/powerpoint/2010/main" val="3001821513"/>
                  </p:ext>
                </p:extLst>
              </p:nvPr>
            </p:nvGraphicFramePr>
            <p:xfrm rot="16650805">
              <a:off x="16675419" y="13675994"/>
              <a:ext cx="1425716" cy="1263542"/>
            </p:xfrm>
            <a:graphic>
              <a:graphicData uri="http://schemas.microsoft.com/office/drawing/2017/model3d">
                <am3d:model3d r:embed="rId14">
                  <am3d:spPr>
                    <a:xfrm rot="16650805">
                      <a:off x="0" y="0"/>
                      <a:ext cx="1425716" cy="1263542"/>
                    </a:xfrm>
                    <a:prstGeom prst="rect">
                      <a:avLst/>
                    </a:prstGeom>
                  </am3d:spPr>
                  <am3d:camera>
                    <am3d:pos x="0" y="0" z="56565736"/>
                    <am3d:up dx="0" dy="36000000" dz="0"/>
                    <am3d:lookAt x="0" y="0" z="0"/>
                    <am3d:perspective fov="2700000"/>
                  </am3d:camera>
                  <am3d:trans>
                    <am3d:meterPerModelUnit n="2820723" d="1000000"/>
                    <am3d:preTrans dx="-2661374" dy="1572697" dz="-28182669"/>
                    <am3d:scale>
                      <am3d:sx n="1000000" d="1000000"/>
                      <am3d:sy n="1000000" d="1000000"/>
                      <am3d:sz n="1000000" d="1000000"/>
                    </am3d:scale>
                    <am3d:rot ax="8802362" ay="-3815950" az="-8972017"/>
                    <am3d:postTrans dx="0" dy="0" dz="0"/>
                  </am3d:trans>
                  <am3d:raster rName="Office3DRenderer" rVer="16.0.8326">
                    <am3d:blip r:embed="rId15"/>
                  </am3d:raster>
                  <am3d:objViewport viewportSz="20887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C079B0B9-EC5D-0933-91FC-417AB955F9FF}"/>
                  </a:ext>
                </a:extLst>
              </p:cNvPr>
              <p:cNvPicPr>
                <a:picLocks noGrp="1" noRot="1" noChangeAspect="1" noMove="1" noResize="1" noEditPoints="1" noAdjustHandles="1" noChangeArrowheads="1" noChangeShapeType="1" noCrop="1"/>
              </p:cNvPicPr>
              <p:nvPr/>
            </p:nvPicPr>
            <p:blipFill>
              <a:blip r:embed="rId15"/>
              <a:stretch>
                <a:fillRect/>
              </a:stretch>
            </p:blipFill>
            <p:spPr>
              <a:xfrm rot="16650805">
                <a:off x="16675419" y="13675994"/>
                <a:ext cx="1425716" cy="1263542"/>
              </a:xfrm>
              <a:prstGeom prst="rect">
                <a:avLst/>
              </a:prstGeom>
            </p:spPr>
          </p:pic>
        </mc:Fallback>
      </mc:AlternateContent>
      <p:sp>
        <p:nvSpPr>
          <p:cNvPr id="14" name="TextBox 13">
            <a:extLst>
              <a:ext uri="{FF2B5EF4-FFF2-40B4-BE49-F238E27FC236}">
                <a16:creationId xmlns:a16="http://schemas.microsoft.com/office/drawing/2014/main" id="{955A089B-7BB4-D7A3-8A94-CF0A041D0124}"/>
              </a:ext>
            </a:extLst>
          </p:cNvPr>
          <p:cNvSpPr txBox="1"/>
          <p:nvPr/>
        </p:nvSpPr>
        <p:spPr>
          <a:xfrm>
            <a:off x="15765383" y="616052"/>
            <a:ext cx="2461548" cy="4491999"/>
          </a:xfrm>
          <a:prstGeom prst="rect">
            <a:avLst/>
          </a:prstGeom>
          <a:noFill/>
        </p:spPr>
        <p:txBody>
          <a:bodyPr wrap="square">
            <a:spAutoFit/>
          </a:bodyPr>
          <a:lstStyle/>
          <a:p>
            <a:pPr>
              <a:lnSpc>
                <a:spcPts val="2300"/>
              </a:lnSpc>
            </a:pPr>
            <a:r>
              <a:rPr lang="en-US" sz="1600" b="1" dirty="0">
                <a:solidFill>
                  <a:schemeClr val="bg1"/>
                </a:solidFill>
                <a:effectLst/>
                <a:latin typeface="Raleway" pitchFamily="2" charset="0"/>
              </a:rPr>
              <a:t>With the integration of an ultrasonic sensor, the movement of the home elevator is precisely controlled, ensuring it reaches the correct destination when called by push buttons on each floor. This advanced technology guarantees smooth and reliable operation for ultimate convenience and safety.</a:t>
            </a:r>
          </a:p>
        </p:txBody>
      </p:sp>
      <p:pic>
        <p:nvPicPr>
          <p:cNvPr id="16" name="Graphic 15" descr="Wi-Fi outline">
            <a:extLst>
              <a:ext uri="{FF2B5EF4-FFF2-40B4-BE49-F238E27FC236}">
                <a16:creationId xmlns:a16="http://schemas.microsoft.com/office/drawing/2014/main" id="{B6BA0347-AB16-ED4A-583C-455A8A5C190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071413">
            <a:off x="17352407" y="15390963"/>
            <a:ext cx="1176673" cy="1176673"/>
          </a:xfrm>
          <a:prstGeom prst="rect">
            <a:avLst/>
          </a:prstGeom>
        </p:spPr>
      </p:pic>
      <p:pic>
        <p:nvPicPr>
          <p:cNvPr id="17" name="Graphic 16" descr="Wi-Fi outline">
            <a:extLst>
              <a:ext uri="{FF2B5EF4-FFF2-40B4-BE49-F238E27FC236}">
                <a16:creationId xmlns:a16="http://schemas.microsoft.com/office/drawing/2014/main" id="{5FBC6C25-188B-9CC0-E60B-A1B095C0EC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450086">
            <a:off x="16802956" y="15781968"/>
            <a:ext cx="967475" cy="967475"/>
          </a:xfrm>
          <a:prstGeom prst="rect">
            <a:avLst/>
          </a:prstGeom>
        </p:spPr>
      </p:pic>
    </p:spTree>
    <p:extLst>
      <p:ext uri="{BB962C8B-B14F-4D97-AF65-F5344CB8AC3E}">
        <p14:creationId xmlns:p14="http://schemas.microsoft.com/office/powerpoint/2010/main" val="263338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50" fill="hold">
                                          <p:stCondLst>
                                            <p:cond delay="0"/>
                                          </p:stCondLst>
                                        </p:cTn>
                                        <p:tgtEl>
                                          <p:spTgt spid="16"/>
                                        </p:tgtEl>
                                        <p:attrNameLst>
                                          <p:attrName>r</p:attrName>
                                        </p:attrNameLst>
                                      </p:cBhvr>
                                    </p:animRot>
                                    <p:animRot by="-240000">
                                      <p:cBhvr>
                                        <p:cTn id="7" dur="300" fill="hold">
                                          <p:stCondLst>
                                            <p:cond delay="300"/>
                                          </p:stCondLst>
                                        </p:cTn>
                                        <p:tgtEl>
                                          <p:spTgt spid="16"/>
                                        </p:tgtEl>
                                        <p:attrNameLst>
                                          <p:attrName>r</p:attrName>
                                        </p:attrNameLst>
                                      </p:cBhvr>
                                    </p:animRot>
                                    <p:animRot by="240000">
                                      <p:cBhvr>
                                        <p:cTn id="8" dur="300" fill="hold">
                                          <p:stCondLst>
                                            <p:cond delay="600"/>
                                          </p:stCondLst>
                                        </p:cTn>
                                        <p:tgtEl>
                                          <p:spTgt spid="16"/>
                                        </p:tgtEl>
                                        <p:attrNameLst>
                                          <p:attrName>r</p:attrName>
                                        </p:attrNameLst>
                                      </p:cBhvr>
                                    </p:animRot>
                                    <p:animRot by="-240000">
                                      <p:cBhvr>
                                        <p:cTn id="9" dur="300" fill="hold">
                                          <p:stCondLst>
                                            <p:cond delay="900"/>
                                          </p:stCondLst>
                                        </p:cTn>
                                        <p:tgtEl>
                                          <p:spTgt spid="16"/>
                                        </p:tgtEl>
                                        <p:attrNameLst>
                                          <p:attrName>r</p:attrName>
                                        </p:attrNameLst>
                                      </p:cBhvr>
                                    </p:animRot>
                                    <p:animRot by="120000">
                                      <p:cBhvr>
                                        <p:cTn id="10" dur="300" fill="hold">
                                          <p:stCondLst>
                                            <p:cond delay="1200"/>
                                          </p:stCondLst>
                                        </p:cTn>
                                        <p:tgtEl>
                                          <p:spTgt spid="16"/>
                                        </p:tgtEl>
                                        <p:attrNameLst>
                                          <p:attrName>r</p:attrName>
                                        </p:attrNameLst>
                                      </p:cBhvr>
                                    </p:animRot>
                                  </p:childTnLst>
                                </p:cTn>
                              </p:par>
                              <p:par>
                                <p:cTn id="11" presetID="32" presetClass="emph" presetSubtype="0" fill="hold" nodeType="withEffect">
                                  <p:stCondLst>
                                    <p:cond delay="0"/>
                                  </p:stCondLst>
                                  <p:childTnLst>
                                    <p:animRot by="120000">
                                      <p:cBhvr>
                                        <p:cTn id="12" dur="150" fill="hold">
                                          <p:stCondLst>
                                            <p:cond delay="0"/>
                                          </p:stCondLst>
                                        </p:cTn>
                                        <p:tgtEl>
                                          <p:spTgt spid="17"/>
                                        </p:tgtEl>
                                        <p:attrNameLst>
                                          <p:attrName>r</p:attrName>
                                        </p:attrNameLst>
                                      </p:cBhvr>
                                    </p:animRot>
                                    <p:animRot by="-240000">
                                      <p:cBhvr>
                                        <p:cTn id="13" dur="300" fill="hold">
                                          <p:stCondLst>
                                            <p:cond delay="300"/>
                                          </p:stCondLst>
                                        </p:cTn>
                                        <p:tgtEl>
                                          <p:spTgt spid="17"/>
                                        </p:tgtEl>
                                        <p:attrNameLst>
                                          <p:attrName>r</p:attrName>
                                        </p:attrNameLst>
                                      </p:cBhvr>
                                    </p:animRot>
                                    <p:animRot by="240000">
                                      <p:cBhvr>
                                        <p:cTn id="14" dur="300" fill="hold">
                                          <p:stCondLst>
                                            <p:cond delay="600"/>
                                          </p:stCondLst>
                                        </p:cTn>
                                        <p:tgtEl>
                                          <p:spTgt spid="17"/>
                                        </p:tgtEl>
                                        <p:attrNameLst>
                                          <p:attrName>r</p:attrName>
                                        </p:attrNameLst>
                                      </p:cBhvr>
                                    </p:animRot>
                                    <p:animRot by="-240000">
                                      <p:cBhvr>
                                        <p:cTn id="15" dur="300" fill="hold">
                                          <p:stCondLst>
                                            <p:cond delay="900"/>
                                          </p:stCondLst>
                                        </p:cTn>
                                        <p:tgtEl>
                                          <p:spTgt spid="17"/>
                                        </p:tgtEl>
                                        <p:attrNameLst>
                                          <p:attrName>r</p:attrName>
                                        </p:attrNameLst>
                                      </p:cBhvr>
                                    </p:animRot>
                                    <p:animRot by="120000">
                                      <p:cBhvr>
                                        <p:cTn id="16" dur="300" fill="hold">
                                          <p:stCondLst>
                                            <p:cond delay="12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34296"/>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2F371FCF-2940-6CBE-40E8-01867CCB3D01}"/>
                  </a:ext>
                </a:extLst>
              </p:cNvPr>
              <p:cNvGraphicFramePr>
                <a:graphicFrameLocks/>
              </p:cNvGraphicFramePr>
              <p:nvPr>
                <p:extLst>
                  <p:ext uri="{D42A27DB-BD31-4B8C-83A1-F6EECF244321}">
                    <p14:modId xmlns:p14="http://schemas.microsoft.com/office/powerpoint/2010/main" val="2971122699"/>
                  </p:ext>
                </p:extLst>
              </p:nvPr>
            </p:nvGraphicFramePr>
            <p:xfrm rot="16696123">
              <a:off x="-10393466" y="-9657300"/>
              <a:ext cx="17946369" cy="22581263"/>
            </p:xfrm>
            <a:graphic>
              <a:graphicData uri="http://schemas.microsoft.com/office/drawing/2017/model3d">
                <am3d:model3d r:embed="rId2">
                  <am3d:spPr>
                    <a:xfrm rot="16696123">
                      <a:off x="0" y="0"/>
                      <a:ext cx="17946369" cy="22581263"/>
                    </a:xfrm>
                    <a:prstGeom prst="rect">
                      <a:avLst/>
                    </a:prstGeom>
                  </am3d:spPr>
                  <am3d:camera>
                    <am3d:pos x="42231556" y="-63172047" z="70931446"/>
                    <am3d:up dx="0" dy="36000000" dz="0"/>
                    <am3d:lookAt x="42231556" y="-63172047" z="0"/>
                    <am3d:perspective fov="7019840"/>
                  </am3d:camera>
                  <am3d:trans>
                    <am3d:meterPerModelUnit n="2777777" d="1000000"/>
                    <am3d:preTrans dx="5757144" dy="35319070" dz="-17110834"/>
                    <am3d:scale>
                      <am3d:sx n="1000000" d="1000000"/>
                      <am3d:sy n="1000000" d="1000000"/>
                      <am3d:sz n="1000000" d="1000000"/>
                    </am3d:scale>
                    <am3d:rot ax="-10187427" ay="-3851250" az="10247391"/>
                    <am3d:postTrans dx="42347947" dy="-55516894"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2F371FCF-2940-6CBE-40E8-01867CCB3D01}"/>
                  </a:ext>
                </a:extLst>
              </p:cNvPr>
              <p:cNvPicPr>
                <a:picLocks noGrp="1" noRot="1" noChangeAspect="1" noMove="1" noResize="1" noEditPoints="1" noAdjustHandles="1" noChangeArrowheads="1" noChangeShapeType="1" noCrop="1"/>
              </p:cNvPicPr>
              <p:nvPr/>
            </p:nvPicPr>
            <p:blipFill>
              <a:blip r:embed="rId3"/>
              <a:stretch>
                <a:fillRect/>
              </a:stretch>
            </p:blipFill>
            <p:spPr>
              <a:xfrm rot="16696123">
                <a:off x="-10393466" y="-9657300"/>
                <a:ext cx="17946369" cy="22581263"/>
              </a:xfrm>
              <a:prstGeom prst="rect">
                <a:avLst/>
              </a:prstGeom>
            </p:spPr>
          </p:pic>
        </mc:Fallback>
      </mc:AlternateContent>
      <p:sp>
        <p:nvSpPr>
          <p:cNvPr id="12" name="TextBox 11">
            <a:extLst>
              <a:ext uri="{FF2B5EF4-FFF2-40B4-BE49-F238E27FC236}">
                <a16:creationId xmlns:a16="http://schemas.microsoft.com/office/drawing/2014/main" id="{86801C50-4954-BD4F-3F79-28B0BC9C59BC}"/>
              </a:ext>
            </a:extLst>
          </p:cNvPr>
          <p:cNvSpPr txBox="1"/>
          <p:nvPr/>
        </p:nvSpPr>
        <p:spPr>
          <a:xfrm rot="21286795">
            <a:off x="-8515179" y="-2231274"/>
            <a:ext cx="3263414" cy="954107"/>
          </a:xfrm>
          <a:prstGeom prst="rect">
            <a:avLst/>
          </a:prstGeom>
          <a:noFill/>
        </p:spPr>
        <p:txBody>
          <a:bodyPr wrap="square">
            <a:spAutoFit/>
            <a:scene3d>
              <a:camera prst="isometricOffAxis2Left"/>
              <a:lightRig rig="threePt" dir="t"/>
            </a:scene3d>
          </a:bodyPr>
          <a:lstStyle/>
          <a:p>
            <a:pPr algn="ctr"/>
            <a:r>
              <a:rPr lang="en-US" sz="2800" b="1" spc="120" dirty="0">
                <a:solidFill>
                  <a:schemeClr val="bg1"/>
                </a:solidFill>
                <a:latin typeface="Raleway" pitchFamily="2" charset="0"/>
              </a:rPr>
              <a:t>Elevator</a:t>
            </a:r>
          </a:p>
          <a:p>
            <a:pPr algn="ctr"/>
            <a:r>
              <a:rPr lang="en-US" sz="2800" b="1" spc="120" dirty="0">
                <a:solidFill>
                  <a:schemeClr val="bg1"/>
                </a:solidFill>
                <a:latin typeface="Raleway" pitchFamily="2" charset="0"/>
              </a:rPr>
              <a:t>place</a:t>
            </a:r>
          </a:p>
        </p:txBody>
      </p:sp>
      <p:sp>
        <p:nvSpPr>
          <p:cNvPr id="4" name="Rectangle: Rounded Corners 3">
            <a:extLst>
              <a:ext uri="{FF2B5EF4-FFF2-40B4-BE49-F238E27FC236}">
                <a16:creationId xmlns:a16="http://schemas.microsoft.com/office/drawing/2014/main" id="{7D9B0814-1C01-E441-7A5D-DBDC8E879F29}"/>
              </a:ext>
            </a:extLst>
          </p:cNvPr>
          <p:cNvSpPr/>
          <p:nvPr/>
        </p:nvSpPr>
        <p:spPr>
          <a:xfrm>
            <a:off x="12769981" y="4597301"/>
            <a:ext cx="6732981" cy="369733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C3DFF5F3-F568-7B53-7BF8-A2CB425DF956}"/>
                  </a:ext>
                </a:extLst>
              </p:cNvPr>
              <p:cNvGraphicFramePr>
                <a:graphicFrameLocks noChangeAspect="1"/>
              </p:cNvGraphicFramePr>
              <p:nvPr>
                <p:extLst>
                  <p:ext uri="{D42A27DB-BD31-4B8C-83A1-F6EECF244321}">
                    <p14:modId xmlns:p14="http://schemas.microsoft.com/office/powerpoint/2010/main" val="616115436"/>
                  </p:ext>
                </p:extLst>
              </p:nvPr>
            </p:nvGraphicFramePr>
            <p:xfrm rot="15989052">
              <a:off x="-13997441" y="-16821606"/>
              <a:ext cx="11658125" cy="6405721"/>
            </p:xfrm>
            <a:graphic>
              <a:graphicData uri="http://schemas.microsoft.com/office/drawing/2017/model3d">
                <am3d:model3d r:embed="rId4">
                  <am3d:spPr>
                    <a:xfrm rot="15989052">
                      <a:off x="0" y="0"/>
                      <a:ext cx="11658125" cy="6405721"/>
                    </a:xfrm>
                    <a:prstGeom prst="rect">
                      <a:avLst/>
                    </a:prstGeom>
                  </am3d:spPr>
                  <am3d:camera>
                    <am3d:pos x="0" y="0" z="56177859"/>
                    <am3d:up dx="0" dy="36000000" dz="0"/>
                    <am3d:lookAt x="0" y="0" z="0"/>
                    <am3d:perspective fov="2700000"/>
                  </am3d:camera>
                  <am3d:trans>
                    <am3d:meterPerModelUnit n="3496743" d="1000000"/>
                    <am3d:preTrans dx="-191398" dy="-6572230" dz="2829014"/>
                    <am3d:scale>
                      <am3d:sx n="1000000" d="1000000"/>
                      <am3d:sy n="1000000" d="1000000"/>
                      <am3d:sz n="1000000" d="1000000"/>
                    </am3d:scale>
                    <am3d:rot ax="5989615" ay="-3448463" az="-6053324"/>
                    <am3d:postTrans dx="0" dy="0" dz="0"/>
                  </am3d:trans>
                  <am3d:raster rName="Office3DRenderer" rVer="16.0.8326">
                    <am3d:blip r:embed="rId5"/>
                  </am3d:raster>
                  <am3d:objViewport viewportSz="122369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C3DFF5F3-F568-7B53-7BF8-A2CB425DF956}"/>
                  </a:ext>
                </a:extLst>
              </p:cNvPr>
              <p:cNvPicPr>
                <a:picLocks noGrp="1" noRot="1" noChangeAspect="1" noMove="1" noResize="1" noEditPoints="1" noAdjustHandles="1" noChangeArrowheads="1" noChangeShapeType="1" noCrop="1"/>
              </p:cNvPicPr>
              <p:nvPr/>
            </p:nvPicPr>
            <p:blipFill>
              <a:blip r:embed="rId5"/>
              <a:stretch>
                <a:fillRect/>
              </a:stretch>
            </p:blipFill>
            <p:spPr>
              <a:xfrm rot="15989052">
                <a:off x="-13997441" y="-16821606"/>
                <a:ext cx="11658125" cy="640572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1C47C1F6-EF53-6234-A360-EB31ACE965D8}"/>
                  </a:ext>
                </a:extLst>
              </p:cNvPr>
              <p:cNvGraphicFramePr>
                <a:graphicFrameLocks/>
              </p:cNvGraphicFramePr>
              <p:nvPr>
                <p:extLst>
                  <p:ext uri="{D42A27DB-BD31-4B8C-83A1-F6EECF244321}">
                    <p14:modId xmlns:p14="http://schemas.microsoft.com/office/powerpoint/2010/main" val="165660751"/>
                  </p:ext>
                </p:extLst>
              </p:nvPr>
            </p:nvGraphicFramePr>
            <p:xfrm rot="16200000">
              <a:off x="-9358530" y="-13507371"/>
              <a:ext cx="10250452" cy="22881920"/>
            </p:xfrm>
            <a:graphic>
              <a:graphicData uri="http://schemas.microsoft.com/office/drawing/2017/model3d">
                <am3d:model3d r:embed="rId6">
                  <am3d:spPr>
                    <a:xfrm rot="16200000">
                      <a:off x="0" y="0"/>
                      <a:ext cx="10250452" cy="22881920"/>
                    </a:xfrm>
                    <a:prstGeom prst="rect">
                      <a:avLst/>
                    </a:prstGeom>
                  </am3d:spPr>
                  <am3d:camera>
                    <am3d:pos x="7476893" y="-51925051" z="69400463"/>
                    <am3d:up dx="0" dy="36000000" dz="0"/>
                    <am3d:lookAt x="7476893" y="-51925051" z="0"/>
                    <am3d:perspective fov="7579778"/>
                  </am3d:camera>
                  <am3d:trans>
                    <am3d:meterPerModelUnit n="4255319" d="1000000"/>
                    <am3d:preTrans dx="40167195" dy="44730053" dz="13093704"/>
                    <am3d:scale>
                      <am3d:sx n="1000000" d="1000000"/>
                      <am3d:sy n="1000000" d="1000000"/>
                      <am3d:sz n="1000000" d="1000000"/>
                    </am3d:scale>
                    <am3d:rot ax="-6724525" ay="-4414706" az="6775169"/>
                    <am3d:postTrans dx="8178191" dy="-60809433"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1C47C1F6-EF53-6234-A360-EB31ACE965D8}"/>
                  </a:ext>
                </a:extLst>
              </p:cNvPr>
              <p:cNvPicPr>
                <a:picLocks noGrp="1" noRot="1" noChangeAspect="1" noMove="1" noResize="1" noEditPoints="1" noAdjustHandles="1" noChangeArrowheads="1" noChangeShapeType="1" noCrop="1"/>
              </p:cNvPicPr>
              <p:nvPr/>
            </p:nvPicPr>
            <p:blipFill>
              <a:blip r:embed="rId7"/>
              <a:stretch>
                <a:fillRect/>
              </a:stretch>
            </p:blipFill>
            <p:spPr>
              <a:xfrm rot="16200000">
                <a:off x="-9358530" y="-13507371"/>
                <a:ext cx="10250452" cy="22881920"/>
              </a:xfrm>
              <a:prstGeom prst="rect">
                <a:avLst/>
              </a:prstGeom>
            </p:spPr>
          </p:pic>
        </mc:Fallback>
      </mc:AlternateContent>
      <p:sp>
        <p:nvSpPr>
          <p:cNvPr id="15" name="TextBox 14">
            <a:extLst>
              <a:ext uri="{FF2B5EF4-FFF2-40B4-BE49-F238E27FC236}">
                <a16:creationId xmlns:a16="http://schemas.microsoft.com/office/drawing/2014/main" id="{1F1F1922-C3DC-33C3-4F15-DA7B677F2D72}"/>
              </a:ext>
            </a:extLst>
          </p:cNvPr>
          <p:cNvSpPr txBox="1"/>
          <p:nvPr/>
        </p:nvSpPr>
        <p:spPr>
          <a:xfrm>
            <a:off x="9273675" y="814355"/>
            <a:ext cx="2379689" cy="4488921"/>
          </a:xfrm>
          <a:prstGeom prst="rect">
            <a:avLst/>
          </a:prstGeom>
          <a:noFill/>
        </p:spPr>
        <p:txBody>
          <a:bodyPr wrap="square">
            <a:spAutoFit/>
          </a:bodyPr>
          <a:lstStyle/>
          <a:p>
            <a:pPr>
              <a:lnSpc>
                <a:spcPts val="2300"/>
              </a:lnSpc>
            </a:pPr>
            <a:r>
              <a:rPr lang="en-US" sz="1500" b="1" dirty="0">
                <a:solidFill>
                  <a:schemeClr val="bg1"/>
                </a:solidFill>
                <a:effectLst/>
                <a:latin typeface="Raleway" pitchFamily="2" charset="0"/>
              </a:rPr>
              <a:t>With the integration of an ultrasonic sensor, the movement of the home elevator is precisely controlled, ensuring it reaches the correct destination when called by push buttons on each floor. This advanced technology guarantees smooth and reliable operation for ultimate convenience and safety.</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612D370A-7231-FB2C-F0DF-B8F03A49ED23}"/>
                  </a:ext>
                </a:extLst>
              </p:cNvPr>
              <p:cNvGraphicFramePr>
                <a:graphicFrameLocks noChangeAspect="1"/>
              </p:cNvGraphicFramePr>
              <p:nvPr>
                <p:extLst>
                  <p:ext uri="{D42A27DB-BD31-4B8C-83A1-F6EECF244321}">
                    <p14:modId xmlns:p14="http://schemas.microsoft.com/office/powerpoint/2010/main" val="3938889724"/>
                  </p:ext>
                </p:extLst>
              </p:nvPr>
            </p:nvGraphicFramePr>
            <p:xfrm rot="16682792">
              <a:off x="-2938688" y="-6672665"/>
              <a:ext cx="15616647" cy="12582637"/>
            </p:xfrm>
            <a:graphic>
              <a:graphicData uri="http://schemas.microsoft.com/office/drawing/2017/model3d">
                <am3d:model3d r:embed="rId8">
                  <am3d:spPr>
                    <a:xfrm rot="16682792">
                      <a:off x="0" y="0"/>
                      <a:ext cx="15616647" cy="12582637"/>
                    </a:xfrm>
                    <a:prstGeom prst="rect">
                      <a:avLst/>
                    </a:prstGeom>
                  </am3d:spPr>
                  <am3d:camera>
                    <am3d:pos x="0" y="0" z="56289572"/>
                    <am3d:up dx="0" dy="36000000" dz="0"/>
                    <am3d:lookAt x="0" y="0" z="0"/>
                    <am3d:perspective fov="2700000"/>
                  </am3d:camera>
                  <am3d:trans>
                    <am3d:meterPerModelUnit n="3563862" d="1000000"/>
                    <am3d:preTrans dx="-195072" dy="-6873623" dz="2537806"/>
                    <am3d:scale>
                      <am3d:sx n="1000000" d="1000000"/>
                      <am3d:sy n="1000000" d="1000000"/>
                      <am3d:sz n="1000000" d="1000000"/>
                    </am3d:scale>
                    <am3d:rot ax="2695081" ay="-3367787" az="-2377325"/>
                    <am3d:postTrans dx="0" dy="0" dz="0"/>
                  </am3d:trans>
                  <am3d:raster rName="Office3DRenderer" rVer="16.0.8326">
                    <am3d:blip r:embed="rId9"/>
                  </am3d:raster>
                  <am3d:objViewport viewportSz="17216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612D370A-7231-FB2C-F0DF-B8F03A49ED23}"/>
                  </a:ext>
                </a:extLst>
              </p:cNvPr>
              <p:cNvPicPr>
                <a:picLocks noGrp="1" noRot="1" noChangeAspect="1" noMove="1" noResize="1" noEditPoints="1" noAdjustHandles="1" noChangeArrowheads="1" noChangeShapeType="1" noCrop="1"/>
              </p:cNvPicPr>
              <p:nvPr/>
            </p:nvPicPr>
            <p:blipFill>
              <a:blip r:embed="rId9"/>
              <a:stretch>
                <a:fillRect/>
              </a:stretch>
            </p:blipFill>
            <p:spPr>
              <a:xfrm rot="16682792">
                <a:off x="-2938688" y="-6672665"/>
                <a:ext cx="15616647" cy="1258263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A8C8F135-59C7-772E-885E-8D27892D1BD6}"/>
                  </a:ext>
                </a:extLst>
              </p:cNvPr>
              <p:cNvGraphicFramePr>
                <a:graphicFrameLocks noChangeAspect="1"/>
              </p:cNvGraphicFramePr>
              <p:nvPr>
                <p:extLst>
                  <p:ext uri="{D42A27DB-BD31-4B8C-83A1-F6EECF244321}">
                    <p14:modId xmlns:p14="http://schemas.microsoft.com/office/powerpoint/2010/main" val="3160642827"/>
                  </p:ext>
                </p:extLst>
              </p:nvPr>
            </p:nvGraphicFramePr>
            <p:xfrm rot="16650805">
              <a:off x="2834443" y="368089"/>
              <a:ext cx="1692379" cy="1497845"/>
            </p:xfrm>
            <a:graphic>
              <a:graphicData uri="http://schemas.microsoft.com/office/drawing/2017/model3d">
                <am3d:model3d r:embed="rId10">
                  <am3d:spPr>
                    <a:xfrm rot="16650805">
                      <a:off x="0" y="0"/>
                      <a:ext cx="1692379" cy="1497845"/>
                    </a:xfrm>
                    <a:prstGeom prst="rect">
                      <a:avLst/>
                    </a:prstGeom>
                  </am3d:spPr>
                  <am3d:camera>
                    <am3d:pos x="0" y="0" z="56565736"/>
                    <am3d:up dx="0" dy="36000000" dz="0"/>
                    <am3d:lookAt x="0" y="0" z="0"/>
                    <am3d:perspective fov="2700000"/>
                  </am3d:camera>
                  <am3d:trans>
                    <am3d:meterPerModelUnit n="2820723" d="1000000"/>
                    <am3d:preTrans dx="-2661374" dy="1572697" dz="-28182669"/>
                    <am3d:scale>
                      <am3d:sx n="1000000" d="1000000"/>
                      <am3d:sy n="1000000" d="1000000"/>
                      <am3d:sz n="1000000" d="1000000"/>
                    </am3d:scale>
                    <am3d:rot ax="3348121" ay="-2747929" az="-2791862"/>
                    <am3d:postTrans dx="0" dy="0" dz="0"/>
                  </am3d:trans>
                  <am3d:raster rName="Office3DRenderer" rVer="16.0.8326">
                    <am3d:blip r:embed="rId11"/>
                  </am3d:raster>
                  <am3d:objViewport viewportSz="20887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A8C8F135-59C7-772E-885E-8D27892D1BD6}"/>
                  </a:ext>
                </a:extLst>
              </p:cNvPr>
              <p:cNvPicPr>
                <a:picLocks noGrp="1" noRot="1" noChangeAspect="1" noMove="1" noResize="1" noEditPoints="1" noAdjustHandles="1" noChangeArrowheads="1" noChangeShapeType="1" noCrop="1"/>
              </p:cNvPicPr>
              <p:nvPr/>
            </p:nvPicPr>
            <p:blipFill>
              <a:blip r:embed="rId11"/>
              <a:stretch>
                <a:fillRect/>
              </a:stretch>
            </p:blipFill>
            <p:spPr>
              <a:xfrm rot="16650805">
                <a:off x="2834443" y="368089"/>
                <a:ext cx="1692379" cy="1497845"/>
              </a:xfrm>
              <a:prstGeom prst="rect">
                <a:avLst/>
              </a:prstGeom>
            </p:spPr>
          </p:pic>
        </mc:Fallback>
      </mc:AlternateContent>
      <p:sp>
        <p:nvSpPr>
          <p:cNvPr id="6" name="TextBox 5">
            <a:extLst>
              <a:ext uri="{FF2B5EF4-FFF2-40B4-BE49-F238E27FC236}">
                <a16:creationId xmlns:a16="http://schemas.microsoft.com/office/drawing/2014/main" id="{62231B56-2DF4-1BE2-91C1-7FE6261116C4}"/>
              </a:ext>
            </a:extLst>
          </p:cNvPr>
          <p:cNvSpPr txBox="1"/>
          <p:nvPr/>
        </p:nvSpPr>
        <p:spPr>
          <a:xfrm>
            <a:off x="-12866056" y="3939903"/>
            <a:ext cx="4697676" cy="2427331"/>
          </a:xfrm>
          <a:prstGeom prst="rect">
            <a:avLst/>
          </a:prstGeom>
          <a:noFill/>
        </p:spPr>
        <p:txBody>
          <a:bodyPr wrap="square">
            <a:spAutoFit/>
          </a:bodyPr>
          <a:lstStyle/>
          <a:p>
            <a:pPr>
              <a:lnSpc>
                <a:spcPts val="2300"/>
              </a:lnSpc>
            </a:pPr>
            <a:r>
              <a:rPr lang="en-US" sz="1600" b="1" dirty="0">
                <a:solidFill>
                  <a:schemeClr val="bg1"/>
                </a:solidFill>
                <a:latin typeface="Raleway" pitchFamily="2" charset="0"/>
              </a:rPr>
              <a:t>For those seeking to enhance accessibility and mobility within their homes, the installation of home elevators emerges as an exceptional choice. By seamlessly integrating these elevators into residential spaces, individuals can effortlessly navigate between different floors, thereby promoting independence and convenience in daily living.</a:t>
            </a:r>
            <a:endParaRPr lang="en-US" sz="1600" b="1" dirty="0">
              <a:solidFill>
                <a:schemeClr val="bg1"/>
              </a:solidFill>
              <a:effectLst/>
              <a:latin typeface="Raleway" pitchFamily="2" charset="0"/>
            </a:endParaRPr>
          </a:p>
        </p:txBody>
      </p:sp>
      <p:pic>
        <p:nvPicPr>
          <p:cNvPr id="18" name="Graphic 17" descr="Wi-Fi outline">
            <a:extLst>
              <a:ext uri="{FF2B5EF4-FFF2-40B4-BE49-F238E27FC236}">
                <a16:creationId xmlns:a16="http://schemas.microsoft.com/office/drawing/2014/main" id="{45B10B84-40BD-CD8D-1D38-2B2EF0B8C1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071413">
            <a:off x="3486015" y="1044995"/>
            <a:ext cx="1176673" cy="1176673"/>
          </a:xfrm>
          <a:prstGeom prst="rect">
            <a:avLst/>
          </a:prstGeom>
        </p:spPr>
      </p:pic>
      <p:pic>
        <p:nvPicPr>
          <p:cNvPr id="19" name="Graphic 18" descr="Wi-Fi outline">
            <a:extLst>
              <a:ext uri="{FF2B5EF4-FFF2-40B4-BE49-F238E27FC236}">
                <a16:creationId xmlns:a16="http://schemas.microsoft.com/office/drawing/2014/main" id="{1DCC1B47-540F-AA2F-C1B8-5ECC2635E6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450086">
            <a:off x="2936564" y="1436000"/>
            <a:ext cx="967475" cy="967475"/>
          </a:xfrm>
          <a:prstGeom prst="rect">
            <a:avLst/>
          </a:prstGeom>
        </p:spPr>
      </p:pic>
      <p:grpSp>
        <p:nvGrpSpPr>
          <p:cNvPr id="37" name="Group 36">
            <a:extLst>
              <a:ext uri="{FF2B5EF4-FFF2-40B4-BE49-F238E27FC236}">
                <a16:creationId xmlns:a16="http://schemas.microsoft.com/office/drawing/2014/main" id="{F43CB92A-EA64-5A84-4904-ED0F0FC64B9B}"/>
              </a:ext>
            </a:extLst>
          </p:cNvPr>
          <p:cNvGrpSpPr/>
          <p:nvPr/>
        </p:nvGrpSpPr>
        <p:grpSpPr>
          <a:xfrm>
            <a:off x="3191399" y="2271304"/>
            <a:ext cx="978465" cy="3261588"/>
            <a:chOff x="2862015" y="2332264"/>
            <a:chExt cx="978465" cy="3261588"/>
          </a:xfrm>
        </p:grpSpPr>
        <p:cxnSp>
          <p:nvCxnSpPr>
            <p:cNvPr id="11" name="Straight Arrow Connector 10">
              <a:extLst>
                <a:ext uri="{FF2B5EF4-FFF2-40B4-BE49-F238E27FC236}">
                  <a16:creationId xmlns:a16="http://schemas.microsoft.com/office/drawing/2014/main" id="{C7F3815F-551C-F54D-1B8A-47C221A48CA0}"/>
                </a:ext>
              </a:extLst>
            </p:cNvPr>
            <p:cNvCxnSpPr>
              <a:cxnSpLocks/>
            </p:cNvCxnSpPr>
            <p:nvPr/>
          </p:nvCxnSpPr>
          <p:spPr>
            <a:xfrm>
              <a:off x="3840480" y="2332264"/>
              <a:ext cx="0" cy="3261588"/>
            </a:xfrm>
            <a:prstGeom prst="straightConnector1">
              <a:avLst/>
            </a:prstGeom>
            <a:ln w="76200">
              <a:solidFill>
                <a:srgbClr val="FF3300"/>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1E337E47-9B60-B16F-49BA-A365971B76AE}"/>
                </a:ext>
              </a:extLst>
            </p:cNvPr>
            <p:cNvGrpSpPr/>
            <p:nvPr/>
          </p:nvGrpSpPr>
          <p:grpSpPr>
            <a:xfrm>
              <a:off x="3195082" y="2609151"/>
              <a:ext cx="515733" cy="2651760"/>
              <a:chOff x="3111262" y="2609151"/>
              <a:chExt cx="515733" cy="2651760"/>
            </a:xfrm>
          </p:grpSpPr>
          <p:cxnSp>
            <p:nvCxnSpPr>
              <p:cNvPr id="23" name="Straight Connector 22">
                <a:extLst>
                  <a:ext uri="{FF2B5EF4-FFF2-40B4-BE49-F238E27FC236}">
                    <a16:creationId xmlns:a16="http://schemas.microsoft.com/office/drawing/2014/main" id="{23CDCFF3-2F2F-6D2E-6839-34E8D7008937}"/>
                  </a:ext>
                </a:extLst>
              </p:cNvPr>
              <p:cNvCxnSpPr/>
              <p:nvPr/>
            </p:nvCxnSpPr>
            <p:spPr>
              <a:xfrm flipH="1">
                <a:off x="3122748" y="2609151"/>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EC6D19D-6444-807E-B763-1693548F107B}"/>
                  </a:ext>
                </a:extLst>
              </p:cNvPr>
              <p:cNvCxnSpPr/>
              <p:nvPr/>
            </p:nvCxnSpPr>
            <p:spPr>
              <a:xfrm flipH="1">
                <a:off x="3128491" y="3139503"/>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D28DCFF-0ABF-57C6-42E5-F5D186061E38}"/>
                  </a:ext>
                </a:extLst>
              </p:cNvPr>
              <p:cNvCxnSpPr/>
              <p:nvPr/>
            </p:nvCxnSpPr>
            <p:spPr>
              <a:xfrm flipH="1">
                <a:off x="3139978" y="3669855"/>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6C946FF-65BC-A808-F747-FDFCB75D382D}"/>
                  </a:ext>
                </a:extLst>
              </p:cNvPr>
              <p:cNvCxnSpPr/>
              <p:nvPr/>
            </p:nvCxnSpPr>
            <p:spPr>
              <a:xfrm flipH="1">
                <a:off x="3134234" y="4200207"/>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72E1443-DE1E-0413-460A-FCA3353B490A}"/>
                  </a:ext>
                </a:extLst>
              </p:cNvPr>
              <p:cNvCxnSpPr/>
              <p:nvPr/>
            </p:nvCxnSpPr>
            <p:spPr>
              <a:xfrm flipH="1">
                <a:off x="3117005" y="4730559"/>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57C2465-9763-2C8E-41E6-A16B300292D9}"/>
                  </a:ext>
                </a:extLst>
              </p:cNvPr>
              <p:cNvCxnSpPr/>
              <p:nvPr/>
            </p:nvCxnSpPr>
            <p:spPr>
              <a:xfrm flipH="1">
                <a:off x="3111262" y="5260911"/>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grpSp>
        <p:sp>
          <p:nvSpPr>
            <p:cNvPr id="31" name="TextBox 30">
              <a:extLst>
                <a:ext uri="{FF2B5EF4-FFF2-40B4-BE49-F238E27FC236}">
                  <a16:creationId xmlns:a16="http://schemas.microsoft.com/office/drawing/2014/main" id="{FE362213-DC49-493D-4F43-F156D8E45D3C}"/>
                </a:ext>
              </a:extLst>
            </p:cNvPr>
            <p:cNvSpPr txBox="1"/>
            <p:nvPr/>
          </p:nvSpPr>
          <p:spPr>
            <a:xfrm>
              <a:off x="2862015" y="2423677"/>
              <a:ext cx="311738" cy="369332"/>
            </a:xfrm>
            <a:prstGeom prst="rect">
              <a:avLst/>
            </a:prstGeom>
            <a:noFill/>
          </p:spPr>
          <p:txBody>
            <a:bodyPr wrap="square" rtlCol="0">
              <a:spAutoFit/>
            </a:bodyPr>
            <a:lstStyle/>
            <a:p>
              <a:r>
                <a:rPr lang="en-US" dirty="0">
                  <a:solidFill>
                    <a:schemeClr val="bg1"/>
                  </a:solidFill>
                </a:rPr>
                <a:t>1</a:t>
              </a:r>
            </a:p>
          </p:txBody>
        </p:sp>
        <p:sp>
          <p:nvSpPr>
            <p:cNvPr id="32" name="TextBox 31">
              <a:extLst>
                <a:ext uri="{FF2B5EF4-FFF2-40B4-BE49-F238E27FC236}">
                  <a16:creationId xmlns:a16="http://schemas.microsoft.com/office/drawing/2014/main" id="{1BC07F43-A685-6FE1-8B8E-9402E36B96A9}"/>
                </a:ext>
              </a:extLst>
            </p:cNvPr>
            <p:cNvSpPr txBox="1"/>
            <p:nvPr/>
          </p:nvSpPr>
          <p:spPr>
            <a:xfrm>
              <a:off x="2879735" y="2959332"/>
              <a:ext cx="311738" cy="369332"/>
            </a:xfrm>
            <a:prstGeom prst="rect">
              <a:avLst/>
            </a:prstGeom>
            <a:noFill/>
          </p:spPr>
          <p:txBody>
            <a:bodyPr wrap="square" rtlCol="0">
              <a:spAutoFit/>
            </a:bodyPr>
            <a:lstStyle/>
            <a:p>
              <a:r>
                <a:rPr lang="en-US" dirty="0">
                  <a:solidFill>
                    <a:schemeClr val="bg1"/>
                  </a:solidFill>
                </a:rPr>
                <a:t>2</a:t>
              </a:r>
            </a:p>
          </p:txBody>
        </p:sp>
        <p:sp>
          <p:nvSpPr>
            <p:cNvPr id="33" name="TextBox 32">
              <a:extLst>
                <a:ext uri="{FF2B5EF4-FFF2-40B4-BE49-F238E27FC236}">
                  <a16:creationId xmlns:a16="http://schemas.microsoft.com/office/drawing/2014/main" id="{4D8865F4-03ED-4B75-E25E-9887EB5D7833}"/>
                </a:ext>
              </a:extLst>
            </p:cNvPr>
            <p:cNvSpPr txBox="1"/>
            <p:nvPr/>
          </p:nvSpPr>
          <p:spPr>
            <a:xfrm>
              <a:off x="2888595" y="3494987"/>
              <a:ext cx="311738" cy="369332"/>
            </a:xfrm>
            <a:prstGeom prst="rect">
              <a:avLst/>
            </a:prstGeom>
            <a:noFill/>
          </p:spPr>
          <p:txBody>
            <a:bodyPr wrap="square" rtlCol="0">
              <a:spAutoFit/>
            </a:bodyPr>
            <a:lstStyle/>
            <a:p>
              <a:r>
                <a:rPr lang="en-US" dirty="0">
                  <a:solidFill>
                    <a:schemeClr val="bg1"/>
                  </a:solidFill>
                </a:rPr>
                <a:t>3</a:t>
              </a:r>
            </a:p>
          </p:txBody>
        </p:sp>
        <p:sp>
          <p:nvSpPr>
            <p:cNvPr id="34" name="TextBox 33">
              <a:extLst>
                <a:ext uri="{FF2B5EF4-FFF2-40B4-BE49-F238E27FC236}">
                  <a16:creationId xmlns:a16="http://schemas.microsoft.com/office/drawing/2014/main" id="{9768C413-7EEC-CAF5-DEAC-CB2A68035F21}"/>
                </a:ext>
              </a:extLst>
            </p:cNvPr>
            <p:cNvSpPr txBox="1"/>
            <p:nvPr/>
          </p:nvSpPr>
          <p:spPr>
            <a:xfrm>
              <a:off x="2870875" y="4030642"/>
              <a:ext cx="311738" cy="369332"/>
            </a:xfrm>
            <a:prstGeom prst="rect">
              <a:avLst/>
            </a:prstGeom>
            <a:noFill/>
          </p:spPr>
          <p:txBody>
            <a:bodyPr wrap="square" rtlCol="0">
              <a:spAutoFit/>
            </a:bodyPr>
            <a:lstStyle/>
            <a:p>
              <a:r>
                <a:rPr lang="en-US" dirty="0">
                  <a:solidFill>
                    <a:schemeClr val="bg1"/>
                  </a:solidFill>
                </a:rPr>
                <a:t>4</a:t>
              </a:r>
            </a:p>
          </p:txBody>
        </p:sp>
        <p:sp>
          <p:nvSpPr>
            <p:cNvPr id="35" name="TextBox 34">
              <a:extLst>
                <a:ext uri="{FF2B5EF4-FFF2-40B4-BE49-F238E27FC236}">
                  <a16:creationId xmlns:a16="http://schemas.microsoft.com/office/drawing/2014/main" id="{B687D0E3-25E4-8201-CB2F-3F37773161F1}"/>
                </a:ext>
              </a:extLst>
            </p:cNvPr>
            <p:cNvSpPr txBox="1"/>
            <p:nvPr/>
          </p:nvSpPr>
          <p:spPr>
            <a:xfrm>
              <a:off x="2897455" y="4566297"/>
              <a:ext cx="311738" cy="369332"/>
            </a:xfrm>
            <a:prstGeom prst="rect">
              <a:avLst/>
            </a:prstGeom>
            <a:noFill/>
          </p:spPr>
          <p:txBody>
            <a:bodyPr wrap="square" rtlCol="0">
              <a:spAutoFit/>
            </a:bodyPr>
            <a:lstStyle/>
            <a:p>
              <a:r>
                <a:rPr lang="en-US" dirty="0">
                  <a:solidFill>
                    <a:schemeClr val="bg1"/>
                  </a:solidFill>
                </a:rPr>
                <a:t>5</a:t>
              </a:r>
            </a:p>
          </p:txBody>
        </p:sp>
        <p:sp>
          <p:nvSpPr>
            <p:cNvPr id="36" name="TextBox 35">
              <a:extLst>
                <a:ext uri="{FF2B5EF4-FFF2-40B4-BE49-F238E27FC236}">
                  <a16:creationId xmlns:a16="http://schemas.microsoft.com/office/drawing/2014/main" id="{2B5D4306-0961-0701-65A1-56BF482A0115}"/>
                </a:ext>
              </a:extLst>
            </p:cNvPr>
            <p:cNvSpPr txBox="1"/>
            <p:nvPr/>
          </p:nvSpPr>
          <p:spPr>
            <a:xfrm>
              <a:off x="2906316" y="5101950"/>
              <a:ext cx="311738" cy="369332"/>
            </a:xfrm>
            <a:prstGeom prst="rect">
              <a:avLst/>
            </a:prstGeom>
            <a:noFill/>
          </p:spPr>
          <p:txBody>
            <a:bodyPr wrap="square" rtlCol="0">
              <a:spAutoFit/>
            </a:bodyPr>
            <a:lstStyle/>
            <a:p>
              <a:r>
                <a:rPr lang="en-US" dirty="0">
                  <a:solidFill>
                    <a:schemeClr val="bg1"/>
                  </a:solidFill>
                </a:rPr>
                <a:t>6</a:t>
              </a:r>
            </a:p>
          </p:txBody>
        </p:sp>
      </p:grpSp>
      <p:sp>
        <p:nvSpPr>
          <p:cNvPr id="38" name="Oval 37">
            <a:extLst>
              <a:ext uri="{FF2B5EF4-FFF2-40B4-BE49-F238E27FC236}">
                <a16:creationId xmlns:a16="http://schemas.microsoft.com/office/drawing/2014/main" id="{78C784B4-E9DC-9882-372C-01A16C2C7192}"/>
              </a:ext>
            </a:extLst>
          </p:cNvPr>
          <p:cNvSpPr/>
          <p:nvPr/>
        </p:nvSpPr>
        <p:spPr>
          <a:xfrm>
            <a:off x="-2452732" y="9281950"/>
            <a:ext cx="16830554" cy="2492208"/>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F1B524D0-CE2F-B0CE-AB79-1E23F91B3665}"/>
              </a:ext>
            </a:extLst>
          </p:cNvPr>
          <p:cNvSpPr txBox="1"/>
          <p:nvPr/>
        </p:nvSpPr>
        <p:spPr>
          <a:xfrm>
            <a:off x="13662012" y="662404"/>
            <a:ext cx="3102640" cy="3604064"/>
          </a:xfrm>
          <a:prstGeom prst="rect">
            <a:avLst/>
          </a:prstGeom>
          <a:noFill/>
        </p:spPr>
        <p:txBody>
          <a:bodyPr wrap="square">
            <a:spAutoFit/>
          </a:bodyPr>
          <a:lstStyle/>
          <a:p>
            <a:pPr>
              <a:lnSpc>
                <a:spcPts val="2300"/>
              </a:lnSpc>
            </a:pPr>
            <a:r>
              <a:rPr lang="en-US" sz="1500" b="1" dirty="0">
                <a:solidFill>
                  <a:schemeClr val="bg1"/>
                </a:solidFill>
                <a:latin typeface="Raleway" pitchFamily="2" charset="0"/>
              </a:rPr>
              <a:t>Enhance your home's security with an </a:t>
            </a:r>
            <a:r>
              <a:rPr lang="en-US" sz="1500" b="1" dirty="0">
                <a:solidFill>
                  <a:srgbClr val="FF3300"/>
                </a:solidFill>
                <a:latin typeface="Raleway" pitchFamily="2" charset="0"/>
              </a:rPr>
              <a:t>RFID-controlled</a:t>
            </a:r>
            <a:r>
              <a:rPr lang="en-US" sz="1500" b="1" dirty="0">
                <a:solidFill>
                  <a:schemeClr val="bg1"/>
                </a:solidFill>
                <a:latin typeface="Raleway" pitchFamily="2" charset="0"/>
              </a:rPr>
              <a:t> gate, offering seamless opening and closing with cards or key fobs. This technology assigns unique, hard-to-replicate codes to each user, ensuring secure access while entering and exiting. Unlike passcode keypads, RFID systems support numerous users and provide superior durability and convenience.</a:t>
            </a:r>
            <a:endParaRPr lang="en-US" sz="1500" b="1" dirty="0">
              <a:solidFill>
                <a:schemeClr val="bg1"/>
              </a:solidFill>
              <a:effectLst/>
              <a:latin typeface="Raleway" pitchFamily="2" charset="0"/>
            </a:endParaRPr>
          </a:p>
        </p:txBody>
      </p:sp>
      <mc:AlternateContent xmlns:mc="http://schemas.openxmlformats.org/markup-compatibility/2006">
        <mc:Choice xmlns:am3d="http://schemas.microsoft.com/office/drawing/2017/model3d" Requires="am3d">
          <p:graphicFrame>
            <p:nvGraphicFramePr>
              <p:cNvPr id="40" name="3D Model 39">
                <a:extLst>
                  <a:ext uri="{FF2B5EF4-FFF2-40B4-BE49-F238E27FC236}">
                    <a16:creationId xmlns:a16="http://schemas.microsoft.com/office/drawing/2014/main" id="{D49BB076-3C76-6F13-AD5E-235460074DA3}"/>
                  </a:ext>
                </a:extLst>
              </p:cNvPr>
              <p:cNvGraphicFramePr>
                <a:graphicFrameLocks/>
              </p:cNvGraphicFramePr>
              <p:nvPr>
                <p:extLst>
                  <p:ext uri="{D42A27DB-BD31-4B8C-83A1-F6EECF244321}">
                    <p14:modId xmlns:p14="http://schemas.microsoft.com/office/powerpoint/2010/main" val="4056362710"/>
                  </p:ext>
                </p:extLst>
              </p:nvPr>
            </p:nvGraphicFramePr>
            <p:xfrm rot="5124943">
              <a:off x="-9177738" y="126757"/>
              <a:ext cx="5639206" cy="9495824"/>
            </p:xfrm>
            <a:graphic>
              <a:graphicData uri="http://schemas.microsoft.com/office/drawing/2017/model3d">
                <am3d:model3d r:embed="rId14">
                  <am3d:spPr>
                    <a:xfrm rot="5124943">
                      <a:off x="0" y="0"/>
                      <a:ext cx="5639206" cy="9495824"/>
                    </a:xfrm>
                    <a:prstGeom prst="rect">
                      <a:avLst/>
                    </a:prstGeom>
                  </am3d:spPr>
                  <am3d:camera>
                    <am3d:pos x="-1169004" y="-3251173" z="49370717"/>
                    <am3d:up dx="0" dy="36000000" dz="0"/>
                    <am3d:lookAt x="-1169004" y="-3251173" z="0"/>
                    <am3d:perspective fov="2266120"/>
                  </am3d:camera>
                  <am3d:trans>
                    <am3d:meterPerModelUnit n="4999999" d="1000000"/>
                    <am3d:preTrans dx="2047485" dy="2621926" dz="6512738"/>
                    <am3d:scale>
                      <am3d:sx n="1000000" d="1000000"/>
                      <am3d:sy n="1000000" d="1000000"/>
                      <am3d:sz n="1000000" d="1000000"/>
                    </am3d:scale>
                    <am3d:rot ax="6543851" ay="2854363" az="6905246"/>
                    <am3d:postTrans dx="-1169004" dy="-3251172" dz="0"/>
                  </am3d:trans>
                  <am3d:raster rName="Office3DRenderer" rVer="16.0.8326">
                    <am3d:blip r:embed="rId1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a:extLst>
                  <a:ext uri="{FF2B5EF4-FFF2-40B4-BE49-F238E27FC236}">
                    <a16:creationId xmlns:a16="http://schemas.microsoft.com/office/drawing/2014/main" id="{D49BB076-3C76-6F13-AD5E-235460074DA3}"/>
                  </a:ext>
                </a:extLst>
              </p:cNvPr>
              <p:cNvPicPr>
                <a:picLocks noGrp="1" noRot="1" noChangeAspect="1" noMove="1" noResize="1" noEditPoints="1" noAdjustHandles="1" noChangeArrowheads="1" noChangeShapeType="1" noCrop="1"/>
              </p:cNvPicPr>
              <p:nvPr/>
            </p:nvPicPr>
            <p:blipFill>
              <a:blip r:embed="rId15"/>
              <a:stretch>
                <a:fillRect/>
              </a:stretch>
            </p:blipFill>
            <p:spPr>
              <a:xfrm rot="5124943">
                <a:off x="-9177738" y="126757"/>
                <a:ext cx="5639206" cy="9495824"/>
              </a:xfrm>
              <a:prstGeom prst="rect">
                <a:avLst/>
              </a:prstGeom>
            </p:spPr>
          </p:pic>
        </mc:Fallback>
      </mc:AlternateContent>
      <p:sp>
        <p:nvSpPr>
          <p:cNvPr id="41" name="TextBox 40">
            <a:extLst>
              <a:ext uri="{FF2B5EF4-FFF2-40B4-BE49-F238E27FC236}">
                <a16:creationId xmlns:a16="http://schemas.microsoft.com/office/drawing/2014/main" id="{98E2E80B-8EC4-C32C-BCD2-2CD39F753D52}"/>
              </a:ext>
            </a:extLst>
          </p:cNvPr>
          <p:cNvSpPr txBox="1"/>
          <p:nvPr/>
        </p:nvSpPr>
        <p:spPr>
          <a:xfrm>
            <a:off x="3779460" y="-3376103"/>
            <a:ext cx="3126317" cy="1785104"/>
          </a:xfrm>
          <a:prstGeom prst="rect">
            <a:avLst/>
          </a:prstGeom>
          <a:noFill/>
        </p:spPr>
        <p:txBody>
          <a:bodyPr wrap="square">
            <a:spAutoFit/>
            <a:scene3d>
              <a:camera prst="perspectiveAbove"/>
              <a:lightRig rig="threePt" dir="t"/>
            </a:scene3d>
          </a:bodyPr>
          <a:lstStyle/>
          <a:p>
            <a:pPr algn="ctr"/>
            <a:r>
              <a:rPr lang="en-US" sz="5500" b="1" spc="120" dirty="0">
                <a:solidFill>
                  <a:schemeClr val="bg1"/>
                </a:solidFill>
                <a:latin typeface="Raleway" pitchFamily="2" charset="0"/>
              </a:rPr>
              <a:t>Garden Gate</a:t>
            </a:r>
          </a:p>
        </p:txBody>
      </p:sp>
      <mc:AlternateContent xmlns:mc="http://schemas.openxmlformats.org/markup-compatibility/2006">
        <mc:Choice xmlns:am3d="http://schemas.microsoft.com/office/drawing/2017/model3d" Requires="am3d">
          <p:graphicFrame>
            <p:nvGraphicFramePr>
              <p:cNvPr id="42" name="3D Model 41">
                <a:extLst>
                  <a:ext uri="{FF2B5EF4-FFF2-40B4-BE49-F238E27FC236}">
                    <a16:creationId xmlns:a16="http://schemas.microsoft.com/office/drawing/2014/main" id="{750869C1-668F-B4D9-CB30-0D896A897813}"/>
                  </a:ext>
                </a:extLst>
              </p:cNvPr>
              <p:cNvGraphicFramePr>
                <a:graphicFrameLocks noChangeAspect="1"/>
              </p:cNvGraphicFramePr>
              <p:nvPr>
                <p:extLst>
                  <p:ext uri="{D42A27DB-BD31-4B8C-83A1-F6EECF244321}">
                    <p14:modId xmlns:p14="http://schemas.microsoft.com/office/powerpoint/2010/main" val="2465993949"/>
                  </p:ext>
                </p:extLst>
              </p:nvPr>
            </p:nvGraphicFramePr>
            <p:xfrm>
              <a:off x="15558950" y="1092038"/>
              <a:ext cx="348962" cy="2910688"/>
            </p:xfrm>
            <a:graphic>
              <a:graphicData uri="http://schemas.microsoft.com/office/drawing/2017/model3d">
                <am3d:model3d r:embed="rId16">
                  <am3d:spPr>
                    <a:xfrm>
                      <a:off x="0" y="0"/>
                      <a:ext cx="348962" cy="2910688"/>
                    </a:xfrm>
                    <a:prstGeom prst="rect">
                      <a:avLst/>
                    </a:prstGeom>
                  </am3d:spPr>
                  <am3d:camera>
                    <am3d:pos x="0" y="0" z="55477742"/>
                    <am3d:up dx="0" dy="36000000" dz="0"/>
                    <am3d:lookAt x="0" y="0" z="0"/>
                    <am3d:perspective fov="2700000"/>
                  </am3d:camera>
                  <am3d:trans>
                    <am3d:meterPerModelUnit n="156343" d="1000000"/>
                    <am3d:preTrans dx="-10975302" dy="-15207320" dz="28136"/>
                    <am3d:scale>
                      <am3d:sx n="1000000" d="1000000"/>
                      <am3d:sy n="1000000" d="1000000"/>
                      <am3d:sz n="1000000" d="1000000"/>
                    </am3d:scale>
                    <am3d:rot ax="8300865" ay="-5110354" az="-8306924"/>
                    <am3d:postTrans dx="0" dy="0" dz="0"/>
                  </am3d:trans>
                  <am3d:raster rName="Office3DRenderer" rVer="16.0.8326">
                    <am3d:blip r:embed="rId17"/>
                  </am3d:raster>
                  <am3d:objViewport viewportSz="30237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a:extLst>
                  <a:ext uri="{FF2B5EF4-FFF2-40B4-BE49-F238E27FC236}">
                    <a16:creationId xmlns:a16="http://schemas.microsoft.com/office/drawing/2014/main" id="{750869C1-668F-B4D9-CB30-0D896A897813}"/>
                  </a:ext>
                </a:extLst>
              </p:cNvPr>
              <p:cNvPicPr>
                <a:picLocks noGrp="1" noRot="1" noChangeAspect="1" noMove="1" noResize="1" noEditPoints="1" noAdjustHandles="1" noChangeArrowheads="1" noChangeShapeType="1" noCrop="1"/>
              </p:cNvPicPr>
              <p:nvPr/>
            </p:nvPicPr>
            <p:blipFill>
              <a:blip r:embed="rId17"/>
              <a:stretch>
                <a:fillRect/>
              </a:stretch>
            </p:blipFill>
            <p:spPr>
              <a:xfrm>
                <a:off x="15558950" y="1092038"/>
                <a:ext cx="348962" cy="2910688"/>
              </a:xfrm>
              <a:prstGeom prst="rect">
                <a:avLst/>
              </a:prstGeom>
            </p:spPr>
          </p:pic>
        </mc:Fallback>
      </mc:AlternateContent>
    </p:spTree>
    <p:extLst>
      <p:ext uri="{BB962C8B-B14F-4D97-AF65-F5344CB8AC3E}">
        <p14:creationId xmlns:p14="http://schemas.microsoft.com/office/powerpoint/2010/main" val="1320565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50" fill="hold">
                                          <p:stCondLst>
                                            <p:cond delay="0"/>
                                          </p:stCondLst>
                                        </p:cTn>
                                        <p:tgtEl>
                                          <p:spTgt spid="18"/>
                                        </p:tgtEl>
                                        <p:attrNameLst>
                                          <p:attrName>r</p:attrName>
                                        </p:attrNameLst>
                                      </p:cBhvr>
                                    </p:animRot>
                                    <p:animRot by="-240000">
                                      <p:cBhvr>
                                        <p:cTn id="7" dur="300" fill="hold">
                                          <p:stCondLst>
                                            <p:cond delay="300"/>
                                          </p:stCondLst>
                                        </p:cTn>
                                        <p:tgtEl>
                                          <p:spTgt spid="18"/>
                                        </p:tgtEl>
                                        <p:attrNameLst>
                                          <p:attrName>r</p:attrName>
                                        </p:attrNameLst>
                                      </p:cBhvr>
                                    </p:animRot>
                                    <p:animRot by="240000">
                                      <p:cBhvr>
                                        <p:cTn id="8" dur="300" fill="hold">
                                          <p:stCondLst>
                                            <p:cond delay="600"/>
                                          </p:stCondLst>
                                        </p:cTn>
                                        <p:tgtEl>
                                          <p:spTgt spid="18"/>
                                        </p:tgtEl>
                                        <p:attrNameLst>
                                          <p:attrName>r</p:attrName>
                                        </p:attrNameLst>
                                      </p:cBhvr>
                                    </p:animRot>
                                    <p:animRot by="-240000">
                                      <p:cBhvr>
                                        <p:cTn id="9" dur="300" fill="hold">
                                          <p:stCondLst>
                                            <p:cond delay="900"/>
                                          </p:stCondLst>
                                        </p:cTn>
                                        <p:tgtEl>
                                          <p:spTgt spid="18"/>
                                        </p:tgtEl>
                                        <p:attrNameLst>
                                          <p:attrName>r</p:attrName>
                                        </p:attrNameLst>
                                      </p:cBhvr>
                                    </p:animRot>
                                    <p:animRot by="120000">
                                      <p:cBhvr>
                                        <p:cTn id="10" dur="300" fill="hold">
                                          <p:stCondLst>
                                            <p:cond delay="1200"/>
                                          </p:stCondLst>
                                        </p:cTn>
                                        <p:tgtEl>
                                          <p:spTgt spid="18"/>
                                        </p:tgtEl>
                                        <p:attrNameLst>
                                          <p:attrName>r</p:attrName>
                                        </p:attrNameLst>
                                      </p:cBhvr>
                                    </p:animRot>
                                  </p:childTnLst>
                                </p:cTn>
                              </p:par>
                              <p:par>
                                <p:cTn id="11" presetID="32" presetClass="emph" presetSubtype="0" fill="hold" nodeType="withEffect">
                                  <p:stCondLst>
                                    <p:cond delay="0"/>
                                  </p:stCondLst>
                                  <p:childTnLst>
                                    <p:animRot by="120000">
                                      <p:cBhvr>
                                        <p:cTn id="12" dur="150" fill="hold">
                                          <p:stCondLst>
                                            <p:cond delay="0"/>
                                          </p:stCondLst>
                                        </p:cTn>
                                        <p:tgtEl>
                                          <p:spTgt spid="19"/>
                                        </p:tgtEl>
                                        <p:attrNameLst>
                                          <p:attrName>r</p:attrName>
                                        </p:attrNameLst>
                                      </p:cBhvr>
                                    </p:animRot>
                                    <p:animRot by="-240000">
                                      <p:cBhvr>
                                        <p:cTn id="13" dur="300" fill="hold">
                                          <p:stCondLst>
                                            <p:cond delay="300"/>
                                          </p:stCondLst>
                                        </p:cTn>
                                        <p:tgtEl>
                                          <p:spTgt spid="19"/>
                                        </p:tgtEl>
                                        <p:attrNameLst>
                                          <p:attrName>r</p:attrName>
                                        </p:attrNameLst>
                                      </p:cBhvr>
                                    </p:animRot>
                                    <p:animRot by="240000">
                                      <p:cBhvr>
                                        <p:cTn id="14" dur="300" fill="hold">
                                          <p:stCondLst>
                                            <p:cond delay="600"/>
                                          </p:stCondLst>
                                        </p:cTn>
                                        <p:tgtEl>
                                          <p:spTgt spid="19"/>
                                        </p:tgtEl>
                                        <p:attrNameLst>
                                          <p:attrName>r</p:attrName>
                                        </p:attrNameLst>
                                      </p:cBhvr>
                                    </p:animRot>
                                    <p:animRot by="-240000">
                                      <p:cBhvr>
                                        <p:cTn id="15" dur="300" fill="hold">
                                          <p:stCondLst>
                                            <p:cond delay="900"/>
                                          </p:stCondLst>
                                        </p:cTn>
                                        <p:tgtEl>
                                          <p:spTgt spid="19"/>
                                        </p:tgtEl>
                                        <p:attrNameLst>
                                          <p:attrName>r</p:attrName>
                                        </p:attrNameLst>
                                      </p:cBhvr>
                                    </p:animRot>
                                    <p:animRot by="120000">
                                      <p:cBhvr>
                                        <p:cTn id="16" dur="300" fill="hold">
                                          <p:stCondLst>
                                            <p:cond delay="1200"/>
                                          </p:stCondLst>
                                        </p:cTn>
                                        <p:tgtEl>
                                          <p:spTgt spid="1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up)">
                                      <p:cBhvr>
                                        <p:cTn id="21"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0"/>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4B73F2-A6B4-179D-9341-0281B8F8FCD9}"/>
              </a:ext>
            </a:extLst>
          </p:cNvPr>
          <p:cNvSpPr/>
          <p:nvPr/>
        </p:nvSpPr>
        <p:spPr>
          <a:xfrm>
            <a:off x="-2504954" y="5547360"/>
            <a:ext cx="16830554" cy="2492208"/>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F1F1922-C3DC-33C3-4F15-DA7B677F2D72}"/>
              </a:ext>
            </a:extLst>
          </p:cNvPr>
          <p:cNvSpPr txBox="1"/>
          <p:nvPr/>
        </p:nvSpPr>
        <p:spPr>
          <a:xfrm>
            <a:off x="8811900" y="1341660"/>
            <a:ext cx="3102640" cy="3604064"/>
          </a:xfrm>
          <a:prstGeom prst="rect">
            <a:avLst/>
          </a:prstGeom>
          <a:noFill/>
        </p:spPr>
        <p:txBody>
          <a:bodyPr wrap="square">
            <a:spAutoFit/>
          </a:bodyPr>
          <a:lstStyle/>
          <a:p>
            <a:pPr>
              <a:lnSpc>
                <a:spcPts val="2300"/>
              </a:lnSpc>
            </a:pPr>
            <a:r>
              <a:rPr lang="en-US" sz="1500" b="1" dirty="0">
                <a:solidFill>
                  <a:schemeClr val="bg1"/>
                </a:solidFill>
                <a:latin typeface="Raleway" pitchFamily="2" charset="0"/>
              </a:rPr>
              <a:t>Enhance your home's security with an </a:t>
            </a:r>
            <a:r>
              <a:rPr lang="en-US" sz="1500" b="1" dirty="0">
                <a:solidFill>
                  <a:srgbClr val="FF3300"/>
                </a:solidFill>
                <a:latin typeface="Raleway" pitchFamily="2" charset="0"/>
              </a:rPr>
              <a:t>RFID-controlled</a:t>
            </a:r>
            <a:r>
              <a:rPr lang="en-US" sz="1500" b="1" dirty="0">
                <a:solidFill>
                  <a:schemeClr val="bg1"/>
                </a:solidFill>
                <a:latin typeface="Raleway" pitchFamily="2" charset="0"/>
              </a:rPr>
              <a:t> gate, offering seamless opening and closing with cards or key fobs. This technology assigns unique, hard-to-replicate codes to each user, ensuring secure access while entering and exiting. Unlike passcode keypads, RFID systems support numerous users and provide superior durability and convenience.</a:t>
            </a:r>
            <a:endParaRPr lang="en-US" sz="1500" b="1" dirty="0">
              <a:solidFill>
                <a:schemeClr val="bg1"/>
              </a:solidFill>
              <a:effectLst/>
              <a:latin typeface="Raleway" pitchFamily="2" charset="0"/>
            </a:endParaRP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612D370A-7231-FB2C-F0DF-B8F03A49ED23}"/>
                  </a:ext>
                </a:extLst>
              </p:cNvPr>
              <p:cNvGraphicFramePr>
                <a:graphicFrameLocks noChangeAspect="1"/>
              </p:cNvGraphicFramePr>
              <p:nvPr>
                <p:extLst>
                  <p:ext uri="{D42A27DB-BD31-4B8C-83A1-F6EECF244321}">
                    <p14:modId xmlns:p14="http://schemas.microsoft.com/office/powerpoint/2010/main" val="217126057"/>
                  </p:ext>
                </p:extLst>
              </p:nvPr>
            </p:nvGraphicFramePr>
            <p:xfrm rot="16682792">
              <a:off x="-17635645" y="-16431795"/>
              <a:ext cx="15616647" cy="12582637"/>
            </p:xfrm>
            <a:graphic>
              <a:graphicData uri="http://schemas.microsoft.com/office/drawing/2017/model3d">
                <am3d:model3d r:embed="rId2">
                  <am3d:spPr>
                    <a:xfrm rot="16682792">
                      <a:off x="0" y="0"/>
                      <a:ext cx="15616647" cy="12582637"/>
                    </a:xfrm>
                    <a:prstGeom prst="rect">
                      <a:avLst/>
                    </a:prstGeom>
                  </am3d:spPr>
                  <am3d:camera>
                    <am3d:pos x="0" y="0" z="56289572"/>
                    <am3d:up dx="0" dy="36000000" dz="0"/>
                    <am3d:lookAt x="0" y="0" z="0"/>
                    <am3d:perspective fov="2700000"/>
                  </am3d:camera>
                  <am3d:trans>
                    <am3d:meterPerModelUnit n="3563862" d="1000000"/>
                    <am3d:preTrans dx="-195072" dy="-6873623" dz="2537806"/>
                    <am3d:scale>
                      <am3d:sx n="1000000" d="1000000"/>
                      <am3d:sy n="1000000" d="1000000"/>
                      <am3d:sz n="1000000" d="1000000"/>
                    </am3d:scale>
                    <am3d:rot ax="2695081" ay="-3367787" az="-2377325"/>
                    <am3d:postTrans dx="0" dy="0" dz="0"/>
                  </am3d:trans>
                  <am3d:raster rName="Office3DRenderer" rVer="16.0.8326">
                    <am3d:blip r:embed="rId3"/>
                  </am3d:raster>
                  <am3d:objViewport viewportSz="172169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612D370A-7231-FB2C-F0DF-B8F03A49ED23}"/>
                  </a:ext>
                </a:extLst>
              </p:cNvPr>
              <p:cNvPicPr>
                <a:picLocks noGrp="1" noRot="1" noChangeAspect="1" noMove="1" noResize="1" noEditPoints="1" noAdjustHandles="1" noChangeArrowheads="1" noChangeShapeType="1" noCrop="1"/>
              </p:cNvPicPr>
              <p:nvPr/>
            </p:nvPicPr>
            <p:blipFill>
              <a:blip r:embed="rId3"/>
              <a:stretch>
                <a:fillRect/>
              </a:stretch>
            </p:blipFill>
            <p:spPr>
              <a:xfrm rot="16682792">
                <a:off x="-17635645" y="-16431795"/>
                <a:ext cx="15616647" cy="1258263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A8C8F135-59C7-772E-885E-8D27892D1BD6}"/>
                  </a:ext>
                </a:extLst>
              </p:cNvPr>
              <p:cNvGraphicFramePr>
                <a:graphicFrameLocks noChangeAspect="1"/>
              </p:cNvGraphicFramePr>
              <p:nvPr>
                <p:extLst>
                  <p:ext uri="{D42A27DB-BD31-4B8C-83A1-F6EECF244321}">
                    <p14:modId xmlns:p14="http://schemas.microsoft.com/office/powerpoint/2010/main" val="3393719877"/>
                  </p:ext>
                </p:extLst>
              </p:nvPr>
            </p:nvGraphicFramePr>
            <p:xfrm rot="16650805">
              <a:off x="-11862514" y="-9391041"/>
              <a:ext cx="1692379" cy="1497845"/>
            </p:xfrm>
            <a:graphic>
              <a:graphicData uri="http://schemas.microsoft.com/office/drawing/2017/model3d">
                <am3d:model3d r:embed="rId4">
                  <am3d:spPr>
                    <a:xfrm rot="16650805">
                      <a:off x="0" y="0"/>
                      <a:ext cx="1692379" cy="1497845"/>
                    </a:xfrm>
                    <a:prstGeom prst="rect">
                      <a:avLst/>
                    </a:prstGeom>
                  </am3d:spPr>
                  <am3d:camera>
                    <am3d:pos x="0" y="0" z="56565736"/>
                    <am3d:up dx="0" dy="36000000" dz="0"/>
                    <am3d:lookAt x="0" y="0" z="0"/>
                    <am3d:perspective fov="2700000"/>
                  </am3d:camera>
                  <am3d:trans>
                    <am3d:meterPerModelUnit n="2820723" d="1000000"/>
                    <am3d:preTrans dx="-2661374" dy="1572697" dz="-28182669"/>
                    <am3d:scale>
                      <am3d:sx n="1000000" d="1000000"/>
                      <am3d:sy n="1000000" d="1000000"/>
                      <am3d:sz n="1000000" d="1000000"/>
                    </am3d:scale>
                    <am3d:rot ax="3348121" ay="-2747929" az="-2791862"/>
                    <am3d:postTrans dx="0" dy="0" dz="0"/>
                  </am3d:trans>
                  <am3d:raster rName="Office3DRenderer" rVer="16.0.8326">
                    <am3d:blip r:embed="rId5"/>
                  </am3d:raster>
                  <am3d:objViewport viewportSz="20887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A8C8F135-59C7-772E-885E-8D27892D1BD6}"/>
                  </a:ext>
                </a:extLst>
              </p:cNvPr>
              <p:cNvPicPr>
                <a:picLocks noGrp="1" noRot="1" noChangeAspect="1" noMove="1" noResize="1" noEditPoints="1" noAdjustHandles="1" noChangeArrowheads="1" noChangeShapeType="1" noCrop="1"/>
              </p:cNvPicPr>
              <p:nvPr/>
            </p:nvPicPr>
            <p:blipFill>
              <a:blip r:embed="rId5"/>
              <a:stretch>
                <a:fillRect/>
              </a:stretch>
            </p:blipFill>
            <p:spPr>
              <a:xfrm rot="16650805">
                <a:off x="-11862514" y="-9391041"/>
                <a:ext cx="1692379" cy="1497845"/>
              </a:xfrm>
              <a:prstGeom prst="rect">
                <a:avLst/>
              </a:prstGeom>
            </p:spPr>
          </p:pic>
        </mc:Fallback>
      </mc:AlternateContent>
      <p:pic>
        <p:nvPicPr>
          <p:cNvPr id="18" name="Graphic 17" descr="Wi-Fi outline">
            <a:extLst>
              <a:ext uri="{FF2B5EF4-FFF2-40B4-BE49-F238E27FC236}">
                <a16:creationId xmlns:a16="http://schemas.microsoft.com/office/drawing/2014/main" id="{45B10B84-40BD-CD8D-1D38-2B2EF0B8C1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071413">
            <a:off x="-8505866" y="-9215635"/>
            <a:ext cx="1176673" cy="1176673"/>
          </a:xfrm>
          <a:prstGeom prst="rect">
            <a:avLst/>
          </a:prstGeom>
        </p:spPr>
      </p:pic>
      <p:pic>
        <p:nvPicPr>
          <p:cNvPr id="19" name="Graphic 18" descr="Wi-Fi outline">
            <a:extLst>
              <a:ext uri="{FF2B5EF4-FFF2-40B4-BE49-F238E27FC236}">
                <a16:creationId xmlns:a16="http://schemas.microsoft.com/office/drawing/2014/main" id="{1DCC1B47-540F-AA2F-C1B8-5ECC2635E6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450086">
            <a:off x="-9055317" y="-8824630"/>
            <a:ext cx="967475" cy="967475"/>
          </a:xfrm>
          <a:prstGeom prst="rect">
            <a:avLst/>
          </a:prstGeom>
        </p:spPr>
      </p:pic>
      <p:grpSp>
        <p:nvGrpSpPr>
          <p:cNvPr id="37" name="Group 36">
            <a:extLst>
              <a:ext uri="{FF2B5EF4-FFF2-40B4-BE49-F238E27FC236}">
                <a16:creationId xmlns:a16="http://schemas.microsoft.com/office/drawing/2014/main" id="{F43CB92A-EA64-5A84-4904-ED0F0FC64B9B}"/>
              </a:ext>
            </a:extLst>
          </p:cNvPr>
          <p:cNvGrpSpPr/>
          <p:nvPr/>
        </p:nvGrpSpPr>
        <p:grpSpPr>
          <a:xfrm>
            <a:off x="-11016325" y="-9326231"/>
            <a:ext cx="978465" cy="3261588"/>
            <a:chOff x="2862015" y="2332264"/>
            <a:chExt cx="978465" cy="3261588"/>
          </a:xfrm>
        </p:grpSpPr>
        <p:cxnSp>
          <p:nvCxnSpPr>
            <p:cNvPr id="11" name="Straight Arrow Connector 10">
              <a:extLst>
                <a:ext uri="{FF2B5EF4-FFF2-40B4-BE49-F238E27FC236}">
                  <a16:creationId xmlns:a16="http://schemas.microsoft.com/office/drawing/2014/main" id="{C7F3815F-551C-F54D-1B8A-47C221A48CA0}"/>
                </a:ext>
              </a:extLst>
            </p:cNvPr>
            <p:cNvCxnSpPr>
              <a:cxnSpLocks/>
            </p:cNvCxnSpPr>
            <p:nvPr/>
          </p:nvCxnSpPr>
          <p:spPr>
            <a:xfrm>
              <a:off x="3840480" y="2332264"/>
              <a:ext cx="0" cy="3261588"/>
            </a:xfrm>
            <a:prstGeom prst="straightConnector1">
              <a:avLst/>
            </a:prstGeom>
            <a:ln w="76200">
              <a:solidFill>
                <a:srgbClr val="FF3300"/>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1E337E47-9B60-B16F-49BA-A365971B76AE}"/>
                </a:ext>
              </a:extLst>
            </p:cNvPr>
            <p:cNvGrpSpPr/>
            <p:nvPr/>
          </p:nvGrpSpPr>
          <p:grpSpPr>
            <a:xfrm>
              <a:off x="3195082" y="2609151"/>
              <a:ext cx="515733" cy="2651760"/>
              <a:chOff x="3111262" y="2609151"/>
              <a:chExt cx="515733" cy="2651760"/>
            </a:xfrm>
          </p:grpSpPr>
          <p:cxnSp>
            <p:nvCxnSpPr>
              <p:cNvPr id="23" name="Straight Connector 22">
                <a:extLst>
                  <a:ext uri="{FF2B5EF4-FFF2-40B4-BE49-F238E27FC236}">
                    <a16:creationId xmlns:a16="http://schemas.microsoft.com/office/drawing/2014/main" id="{23CDCFF3-2F2F-6D2E-6839-34E8D7008937}"/>
                  </a:ext>
                </a:extLst>
              </p:cNvPr>
              <p:cNvCxnSpPr/>
              <p:nvPr/>
            </p:nvCxnSpPr>
            <p:spPr>
              <a:xfrm flipH="1">
                <a:off x="3122748" y="2609151"/>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EC6D19D-6444-807E-B763-1693548F107B}"/>
                  </a:ext>
                </a:extLst>
              </p:cNvPr>
              <p:cNvCxnSpPr/>
              <p:nvPr/>
            </p:nvCxnSpPr>
            <p:spPr>
              <a:xfrm flipH="1">
                <a:off x="3128491" y="3139503"/>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D28DCFF-0ABF-57C6-42E5-F5D186061E38}"/>
                  </a:ext>
                </a:extLst>
              </p:cNvPr>
              <p:cNvCxnSpPr/>
              <p:nvPr/>
            </p:nvCxnSpPr>
            <p:spPr>
              <a:xfrm flipH="1">
                <a:off x="3139978" y="3669855"/>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6C946FF-65BC-A808-F747-FDFCB75D382D}"/>
                  </a:ext>
                </a:extLst>
              </p:cNvPr>
              <p:cNvCxnSpPr/>
              <p:nvPr/>
            </p:nvCxnSpPr>
            <p:spPr>
              <a:xfrm flipH="1">
                <a:off x="3134234" y="4200207"/>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72E1443-DE1E-0413-460A-FCA3353B490A}"/>
                  </a:ext>
                </a:extLst>
              </p:cNvPr>
              <p:cNvCxnSpPr/>
              <p:nvPr/>
            </p:nvCxnSpPr>
            <p:spPr>
              <a:xfrm flipH="1">
                <a:off x="3117005" y="4730559"/>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57C2465-9763-2C8E-41E6-A16B300292D9}"/>
                  </a:ext>
                </a:extLst>
              </p:cNvPr>
              <p:cNvCxnSpPr/>
              <p:nvPr/>
            </p:nvCxnSpPr>
            <p:spPr>
              <a:xfrm flipH="1">
                <a:off x="3111262" y="5260911"/>
                <a:ext cx="487017" cy="0"/>
              </a:xfrm>
              <a:prstGeom prst="line">
                <a:avLst/>
              </a:prstGeom>
              <a:ln w="57150">
                <a:solidFill>
                  <a:srgbClr val="FF3300"/>
                </a:solidFill>
              </a:ln>
            </p:spPr>
            <p:style>
              <a:lnRef idx="2">
                <a:schemeClr val="accent1"/>
              </a:lnRef>
              <a:fillRef idx="0">
                <a:schemeClr val="accent1"/>
              </a:fillRef>
              <a:effectRef idx="1">
                <a:schemeClr val="accent1"/>
              </a:effectRef>
              <a:fontRef idx="minor">
                <a:schemeClr val="tx1"/>
              </a:fontRef>
            </p:style>
          </p:cxnSp>
        </p:grpSp>
        <p:sp>
          <p:nvSpPr>
            <p:cNvPr id="31" name="TextBox 30">
              <a:extLst>
                <a:ext uri="{FF2B5EF4-FFF2-40B4-BE49-F238E27FC236}">
                  <a16:creationId xmlns:a16="http://schemas.microsoft.com/office/drawing/2014/main" id="{FE362213-DC49-493D-4F43-F156D8E45D3C}"/>
                </a:ext>
              </a:extLst>
            </p:cNvPr>
            <p:cNvSpPr txBox="1"/>
            <p:nvPr/>
          </p:nvSpPr>
          <p:spPr>
            <a:xfrm>
              <a:off x="2862015" y="2423677"/>
              <a:ext cx="311738" cy="369332"/>
            </a:xfrm>
            <a:prstGeom prst="rect">
              <a:avLst/>
            </a:prstGeom>
            <a:noFill/>
          </p:spPr>
          <p:txBody>
            <a:bodyPr wrap="square" rtlCol="0">
              <a:spAutoFit/>
            </a:bodyPr>
            <a:lstStyle/>
            <a:p>
              <a:r>
                <a:rPr lang="en-US" dirty="0">
                  <a:solidFill>
                    <a:schemeClr val="bg1"/>
                  </a:solidFill>
                </a:rPr>
                <a:t>1</a:t>
              </a:r>
            </a:p>
          </p:txBody>
        </p:sp>
        <p:sp>
          <p:nvSpPr>
            <p:cNvPr id="32" name="TextBox 31">
              <a:extLst>
                <a:ext uri="{FF2B5EF4-FFF2-40B4-BE49-F238E27FC236}">
                  <a16:creationId xmlns:a16="http://schemas.microsoft.com/office/drawing/2014/main" id="{1BC07F43-A685-6FE1-8B8E-9402E36B96A9}"/>
                </a:ext>
              </a:extLst>
            </p:cNvPr>
            <p:cNvSpPr txBox="1"/>
            <p:nvPr/>
          </p:nvSpPr>
          <p:spPr>
            <a:xfrm>
              <a:off x="2879735" y="2959332"/>
              <a:ext cx="311738" cy="369332"/>
            </a:xfrm>
            <a:prstGeom prst="rect">
              <a:avLst/>
            </a:prstGeom>
            <a:noFill/>
          </p:spPr>
          <p:txBody>
            <a:bodyPr wrap="square" rtlCol="0">
              <a:spAutoFit/>
            </a:bodyPr>
            <a:lstStyle/>
            <a:p>
              <a:r>
                <a:rPr lang="en-US" dirty="0">
                  <a:solidFill>
                    <a:schemeClr val="bg1"/>
                  </a:solidFill>
                </a:rPr>
                <a:t>2</a:t>
              </a:r>
            </a:p>
          </p:txBody>
        </p:sp>
        <p:sp>
          <p:nvSpPr>
            <p:cNvPr id="33" name="TextBox 32">
              <a:extLst>
                <a:ext uri="{FF2B5EF4-FFF2-40B4-BE49-F238E27FC236}">
                  <a16:creationId xmlns:a16="http://schemas.microsoft.com/office/drawing/2014/main" id="{4D8865F4-03ED-4B75-E25E-9887EB5D7833}"/>
                </a:ext>
              </a:extLst>
            </p:cNvPr>
            <p:cNvSpPr txBox="1"/>
            <p:nvPr/>
          </p:nvSpPr>
          <p:spPr>
            <a:xfrm>
              <a:off x="2888595" y="3494987"/>
              <a:ext cx="311738" cy="369332"/>
            </a:xfrm>
            <a:prstGeom prst="rect">
              <a:avLst/>
            </a:prstGeom>
            <a:noFill/>
          </p:spPr>
          <p:txBody>
            <a:bodyPr wrap="square" rtlCol="0">
              <a:spAutoFit/>
            </a:bodyPr>
            <a:lstStyle/>
            <a:p>
              <a:r>
                <a:rPr lang="en-US" dirty="0">
                  <a:solidFill>
                    <a:schemeClr val="bg1"/>
                  </a:solidFill>
                </a:rPr>
                <a:t>3</a:t>
              </a:r>
            </a:p>
          </p:txBody>
        </p:sp>
        <p:sp>
          <p:nvSpPr>
            <p:cNvPr id="34" name="TextBox 33">
              <a:extLst>
                <a:ext uri="{FF2B5EF4-FFF2-40B4-BE49-F238E27FC236}">
                  <a16:creationId xmlns:a16="http://schemas.microsoft.com/office/drawing/2014/main" id="{9768C413-7EEC-CAF5-DEAC-CB2A68035F21}"/>
                </a:ext>
              </a:extLst>
            </p:cNvPr>
            <p:cNvSpPr txBox="1"/>
            <p:nvPr/>
          </p:nvSpPr>
          <p:spPr>
            <a:xfrm>
              <a:off x="2870875" y="4030642"/>
              <a:ext cx="311738" cy="369332"/>
            </a:xfrm>
            <a:prstGeom prst="rect">
              <a:avLst/>
            </a:prstGeom>
            <a:noFill/>
          </p:spPr>
          <p:txBody>
            <a:bodyPr wrap="square" rtlCol="0">
              <a:spAutoFit/>
            </a:bodyPr>
            <a:lstStyle/>
            <a:p>
              <a:r>
                <a:rPr lang="en-US" dirty="0">
                  <a:solidFill>
                    <a:schemeClr val="bg1"/>
                  </a:solidFill>
                </a:rPr>
                <a:t>4</a:t>
              </a:r>
            </a:p>
          </p:txBody>
        </p:sp>
        <p:sp>
          <p:nvSpPr>
            <p:cNvPr id="35" name="TextBox 34">
              <a:extLst>
                <a:ext uri="{FF2B5EF4-FFF2-40B4-BE49-F238E27FC236}">
                  <a16:creationId xmlns:a16="http://schemas.microsoft.com/office/drawing/2014/main" id="{B687D0E3-25E4-8201-CB2F-3F37773161F1}"/>
                </a:ext>
              </a:extLst>
            </p:cNvPr>
            <p:cNvSpPr txBox="1"/>
            <p:nvPr/>
          </p:nvSpPr>
          <p:spPr>
            <a:xfrm>
              <a:off x="2897455" y="4566297"/>
              <a:ext cx="311738" cy="369332"/>
            </a:xfrm>
            <a:prstGeom prst="rect">
              <a:avLst/>
            </a:prstGeom>
            <a:noFill/>
          </p:spPr>
          <p:txBody>
            <a:bodyPr wrap="square" rtlCol="0">
              <a:spAutoFit/>
            </a:bodyPr>
            <a:lstStyle/>
            <a:p>
              <a:r>
                <a:rPr lang="en-US" dirty="0">
                  <a:solidFill>
                    <a:schemeClr val="bg1"/>
                  </a:solidFill>
                </a:rPr>
                <a:t>5</a:t>
              </a:r>
            </a:p>
          </p:txBody>
        </p:sp>
        <p:sp>
          <p:nvSpPr>
            <p:cNvPr id="36" name="TextBox 35">
              <a:extLst>
                <a:ext uri="{FF2B5EF4-FFF2-40B4-BE49-F238E27FC236}">
                  <a16:creationId xmlns:a16="http://schemas.microsoft.com/office/drawing/2014/main" id="{2B5D4306-0961-0701-65A1-56BF482A0115}"/>
                </a:ext>
              </a:extLst>
            </p:cNvPr>
            <p:cNvSpPr txBox="1"/>
            <p:nvPr/>
          </p:nvSpPr>
          <p:spPr>
            <a:xfrm>
              <a:off x="2906316" y="5101950"/>
              <a:ext cx="311738" cy="369332"/>
            </a:xfrm>
            <a:prstGeom prst="rect">
              <a:avLst/>
            </a:prstGeom>
            <a:noFill/>
          </p:spPr>
          <p:txBody>
            <a:bodyPr wrap="square" rtlCol="0">
              <a:spAutoFit/>
            </a:bodyPr>
            <a:lstStyle/>
            <a:p>
              <a:r>
                <a:rPr lang="en-US" dirty="0">
                  <a:solidFill>
                    <a:schemeClr val="bg1"/>
                  </a:solidFill>
                </a:rPr>
                <a:t>6</a:t>
              </a:r>
            </a:p>
          </p:txBody>
        </p:sp>
      </p:gr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B535D690-E518-F34B-3286-886F7C2A85F2}"/>
                  </a:ext>
                </a:extLst>
              </p:cNvPr>
              <p:cNvGraphicFramePr>
                <a:graphicFrameLocks/>
              </p:cNvGraphicFramePr>
              <p:nvPr>
                <p:extLst>
                  <p:ext uri="{D42A27DB-BD31-4B8C-83A1-F6EECF244321}">
                    <p14:modId xmlns:p14="http://schemas.microsoft.com/office/powerpoint/2010/main" val="2156114649"/>
                  </p:ext>
                </p:extLst>
              </p:nvPr>
            </p:nvGraphicFramePr>
            <p:xfrm rot="5124943">
              <a:off x="2003065" y="-728128"/>
              <a:ext cx="5639206" cy="9495824"/>
            </p:xfrm>
            <a:graphic>
              <a:graphicData uri="http://schemas.microsoft.com/office/drawing/2017/model3d">
                <am3d:model3d r:embed="rId8">
                  <am3d:spPr>
                    <a:xfrm rot="5124943">
                      <a:off x="0" y="0"/>
                      <a:ext cx="5639206" cy="9495824"/>
                    </a:xfrm>
                    <a:prstGeom prst="rect">
                      <a:avLst/>
                    </a:prstGeom>
                  </am3d:spPr>
                  <am3d:camera>
                    <am3d:pos x="-1169004" y="-3251173" z="49370717"/>
                    <am3d:up dx="0" dy="36000000" dz="0"/>
                    <am3d:lookAt x="-1169004" y="-3251173" z="0"/>
                    <am3d:perspective fov="2266120"/>
                  </am3d:camera>
                  <am3d:trans>
                    <am3d:meterPerModelUnit n="4999999" d="1000000"/>
                    <am3d:preTrans dx="2047485" dy="2621926" dz="6512739"/>
                    <am3d:scale>
                      <am3d:sx n="1000000" d="1000000"/>
                      <am3d:sy n="1000000" d="1000000"/>
                      <am3d:sz n="1000000" d="1000000"/>
                    </am3d:scale>
                    <am3d:rot ax="4880495" ay="3104734" az="4741494"/>
                    <am3d:postTrans dx="-1169004" dy="-3251172"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B535D690-E518-F34B-3286-886F7C2A85F2}"/>
                  </a:ext>
                </a:extLst>
              </p:cNvPr>
              <p:cNvPicPr>
                <a:picLocks noGrp="1" noRot="1" noChangeAspect="1" noMove="1" noResize="1" noEditPoints="1" noAdjustHandles="1" noChangeArrowheads="1" noChangeShapeType="1" noCrop="1"/>
              </p:cNvPicPr>
              <p:nvPr/>
            </p:nvPicPr>
            <p:blipFill>
              <a:blip r:embed="rId9"/>
              <a:stretch>
                <a:fillRect/>
              </a:stretch>
            </p:blipFill>
            <p:spPr>
              <a:xfrm rot="5124943">
                <a:off x="2003065" y="-728128"/>
                <a:ext cx="5639206" cy="9495824"/>
              </a:xfrm>
              <a:prstGeom prst="rect">
                <a:avLst/>
              </a:prstGeom>
            </p:spPr>
          </p:pic>
        </mc:Fallback>
      </mc:AlternateContent>
      <p:sp>
        <p:nvSpPr>
          <p:cNvPr id="10" name="TextBox 9">
            <a:extLst>
              <a:ext uri="{FF2B5EF4-FFF2-40B4-BE49-F238E27FC236}">
                <a16:creationId xmlns:a16="http://schemas.microsoft.com/office/drawing/2014/main" id="{DBD22DE1-F150-B34F-0AE2-619741C327C5}"/>
              </a:ext>
            </a:extLst>
          </p:cNvPr>
          <p:cNvSpPr txBox="1"/>
          <p:nvPr/>
        </p:nvSpPr>
        <p:spPr>
          <a:xfrm>
            <a:off x="3073678" y="280191"/>
            <a:ext cx="3126317" cy="1785104"/>
          </a:xfrm>
          <a:prstGeom prst="rect">
            <a:avLst/>
          </a:prstGeom>
          <a:noFill/>
        </p:spPr>
        <p:txBody>
          <a:bodyPr wrap="square">
            <a:spAutoFit/>
            <a:scene3d>
              <a:camera prst="perspectiveAbove"/>
              <a:lightRig rig="threePt" dir="t"/>
            </a:scene3d>
          </a:bodyPr>
          <a:lstStyle/>
          <a:p>
            <a:pPr algn="ctr"/>
            <a:r>
              <a:rPr lang="en-US" sz="5500" b="1" spc="120" dirty="0">
                <a:solidFill>
                  <a:schemeClr val="bg1"/>
                </a:solidFill>
                <a:latin typeface="Raleway" pitchFamily="2" charset="0"/>
              </a:rPr>
              <a:t>Garden Gate</a:t>
            </a:r>
          </a:p>
        </p:txBody>
      </p:sp>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DA735ABD-B155-6776-84E3-883A90134035}"/>
                  </a:ext>
                </a:extLst>
              </p:cNvPr>
              <p:cNvGraphicFramePr>
                <a:graphicFrameLocks noChangeAspect="1"/>
              </p:cNvGraphicFramePr>
              <p:nvPr>
                <p:extLst>
                  <p:ext uri="{D42A27DB-BD31-4B8C-83A1-F6EECF244321}">
                    <p14:modId xmlns:p14="http://schemas.microsoft.com/office/powerpoint/2010/main" val="2441736900"/>
                  </p:ext>
                </p:extLst>
              </p:nvPr>
            </p:nvGraphicFramePr>
            <p:xfrm>
              <a:off x="6913193" y="1757814"/>
              <a:ext cx="1427872" cy="2771754"/>
            </p:xfrm>
            <a:graphic>
              <a:graphicData uri="http://schemas.microsoft.com/office/drawing/2017/model3d">
                <am3d:model3d r:embed="rId10">
                  <am3d:spPr>
                    <a:xfrm>
                      <a:off x="0" y="0"/>
                      <a:ext cx="1427872" cy="2771754"/>
                    </a:xfrm>
                    <a:prstGeom prst="rect">
                      <a:avLst/>
                    </a:prstGeom>
                  </am3d:spPr>
                  <am3d:camera>
                    <am3d:pos x="0" y="0" z="55477742"/>
                    <am3d:up dx="0" dy="36000000" dz="0"/>
                    <am3d:lookAt x="0" y="0" z="0"/>
                    <am3d:perspective fov="2700000"/>
                  </am3d:camera>
                  <am3d:trans>
                    <am3d:meterPerModelUnit n="156343" d="1000000"/>
                    <am3d:preTrans dx="-10975302" dy="-15207320" dz="28136"/>
                    <am3d:scale>
                      <am3d:sx n="1000000" d="1000000"/>
                      <am3d:sy n="1000000" d="1000000"/>
                      <am3d:sz n="1000000" d="1000000"/>
                    </am3d:scale>
                    <am3d:rot ax="237413" ay="2150886" az="139188"/>
                    <am3d:postTrans dx="0" dy="0" dz="0"/>
                  </am3d:trans>
                  <am3d:raster rName="Office3DRenderer" rVer="16.0.8326">
                    <am3d:blip r:embed="rId11"/>
                  </am3d:raster>
                  <am3d:objViewport viewportSz="30237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DA735ABD-B155-6776-84E3-883A90134035}"/>
                  </a:ext>
                </a:extLst>
              </p:cNvPr>
              <p:cNvPicPr>
                <a:picLocks noGrp="1" noRot="1" noChangeAspect="1" noMove="1" noResize="1" noEditPoints="1" noAdjustHandles="1" noChangeArrowheads="1" noChangeShapeType="1" noCrop="1"/>
              </p:cNvPicPr>
              <p:nvPr/>
            </p:nvPicPr>
            <p:blipFill>
              <a:blip r:embed="rId11"/>
              <a:stretch>
                <a:fillRect/>
              </a:stretch>
            </p:blipFill>
            <p:spPr>
              <a:xfrm>
                <a:off x="6913193" y="1757814"/>
                <a:ext cx="1427872" cy="27717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a:extLst>
                  <a:ext uri="{FF2B5EF4-FFF2-40B4-BE49-F238E27FC236}">
                    <a16:creationId xmlns:a16="http://schemas.microsoft.com/office/drawing/2014/main" id="{0FF07E1A-F228-04B1-EDCF-550D20F080FB}"/>
                  </a:ext>
                </a:extLst>
              </p:cNvPr>
              <p:cNvGraphicFramePr>
                <a:graphicFrameLocks noChangeAspect="1"/>
              </p:cNvGraphicFramePr>
              <p:nvPr>
                <p:extLst>
                  <p:ext uri="{D42A27DB-BD31-4B8C-83A1-F6EECF244321}">
                    <p14:modId xmlns:p14="http://schemas.microsoft.com/office/powerpoint/2010/main" val="3211123836"/>
                  </p:ext>
                </p:extLst>
              </p:nvPr>
            </p:nvGraphicFramePr>
            <p:xfrm rot="17219500">
              <a:off x="-9298435" y="1780364"/>
              <a:ext cx="5881466" cy="7036609"/>
            </p:xfrm>
            <a:graphic>
              <a:graphicData uri="http://schemas.microsoft.com/office/drawing/2017/model3d">
                <am3d:model3d r:embed="rId12">
                  <am3d:spPr>
                    <a:xfrm rot="17219500">
                      <a:off x="0" y="0"/>
                      <a:ext cx="5881466" cy="7036609"/>
                    </a:xfrm>
                    <a:prstGeom prst="rect">
                      <a:avLst/>
                    </a:prstGeom>
                  </am3d:spPr>
                  <am3d:camera>
                    <am3d:pos x="0" y="0" z="52906465"/>
                    <am3d:up dx="0" dy="36000000" dz="0"/>
                    <am3d:lookAt x="0" y="0" z="0"/>
                    <am3d:perspective fov="2700000"/>
                  </am3d:camera>
                  <am3d:trans>
                    <am3d:meterPerModelUnit n="6666666" d="1000000"/>
                    <am3d:preTrans dx="8346794" dy="9221" dz="-2400006"/>
                    <am3d:scale>
                      <am3d:sx n="1000000" d="1000000"/>
                      <am3d:sy n="1000000" d="1000000"/>
                      <am3d:sz n="1000000" d="1000000"/>
                    </am3d:scale>
                    <am3d:rot ax="-4796716" ay="757338" az="7743278"/>
                    <am3d:postTrans dx="0" dy="0" dz="0"/>
                  </am3d:trans>
                  <am3d:raster rName="Office3DRenderer" rVer="16.0.8326">
                    <am3d:blip r:embed="rId13"/>
                  </am3d:raster>
                  <am3d:objViewport viewportSz="104115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a:extLst>
                  <a:ext uri="{FF2B5EF4-FFF2-40B4-BE49-F238E27FC236}">
                    <a16:creationId xmlns:a16="http://schemas.microsoft.com/office/drawing/2014/main" id="{0FF07E1A-F228-04B1-EDCF-550D20F080FB}"/>
                  </a:ext>
                </a:extLst>
              </p:cNvPr>
              <p:cNvPicPr>
                <a:picLocks noGrp="1" noRot="1" noChangeAspect="1" noMove="1" noResize="1" noEditPoints="1" noAdjustHandles="1" noChangeArrowheads="1" noChangeShapeType="1" noCrop="1"/>
              </p:cNvPicPr>
              <p:nvPr/>
            </p:nvPicPr>
            <p:blipFill>
              <a:blip r:embed="rId13"/>
              <a:stretch>
                <a:fillRect/>
              </a:stretch>
            </p:blipFill>
            <p:spPr>
              <a:xfrm rot="17219500">
                <a:off x="-9298435" y="1780364"/>
                <a:ext cx="5881466" cy="7036609"/>
              </a:xfrm>
              <a:prstGeom prst="rect">
                <a:avLst/>
              </a:prstGeom>
            </p:spPr>
          </p:pic>
        </mc:Fallback>
      </mc:AlternateContent>
      <p:sp>
        <p:nvSpPr>
          <p:cNvPr id="22" name="TextBox 21">
            <a:extLst>
              <a:ext uri="{FF2B5EF4-FFF2-40B4-BE49-F238E27FC236}">
                <a16:creationId xmlns:a16="http://schemas.microsoft.com/office/drawing/2014/main" id="{C938ABC8-6880-B766-314A-B46370BB1546}"/>
              </a:ext>
            </a:extLst>
          </p:cNvPr>
          <p:cNvSpPr txBox="1"/>
          <p:nvPr/>
        </p:nvSpPr>
        <p:spPr>
          <a:xfrm>
            <a:off x="-12511802" y="-6435807"/>
            <a:ext cx="5887901" cy="2157001"/>
          </a:xfrm>
          <a:prstGeom prst="rect">
            <a:avLst/>
          </a:prstGeom>
          <a:noFill/>
        </p:spPr>
        <p:txBody>
          <a:bodyPr wrap="square">
            <a:spAutoFit/>
          </a:bodyPr>
          <a:lstStyle/>
          <a:p>
            <a:pPr>
              <a:lnSpc>
                <a:spcPts val="2300"/>
              </a:lnSpc>
            </a:pPr>
            <a:r>
              <a:rPr lang="en-US" sz="2000" b="1" dirty="0">
                <a:solidFill>
                  <a:schemeClr val="tx1">
                    <a:lumMod val="85000"/>
                    <a:lumOff val="15000"/>
                  </a:schemeClr>
                </a:solidFill>
                <a:latin typeface="Raleway" pitchFamily="2" charset="0"/>
              </a:rPr>
              <a:t>Our advanced rack and pinion system, powered by a servo motor, guarantees smooth and precise motion. This cutting-edge technology ensures reliable and accurate performance, making it an ideal solution for those seeking superior mechanical control and efficiency.</a:t>
            </a:r>
          </a:p>
        </p:txBody>
      </p:sp>
      <mc:AlternateContent xmlns:mc="http://schemas.openxmlformats.org/markup-compatibility/2006">
        <mc:Choice xmlns:am3d="http://schemas.microsoft.com/office/drawing/2017/model3d" Requires="am3d">
          <p:graphicFrame>
            <p:nvGraphicFramePr>
              <p:cNvPr id="27" name="3D Model 26">
                <a:extLst>
                  <a:ext uri="{FF2B5EF4-FFF2-40B4-BE49-F238E27FC236}">
                    <a16:creationId xmlns:a16="http://schemas.microsoft.com/office/drawing/2014/main" id="{93B2A519-6FED-311F-1143-444D4943CF73}"/>
                  </a:ext>
                </a:extLst>
              </p:cNvPr>
              <p:cNvGraphicFramePr>
                <a:graphicFrameLocks noChangeAspect="1"/>
              </p:cNvGraphicFramePr>
              <p:nvPr>
                <p:extLst>
                  <p:ext uri="{D42A27DB-BD31-4B8C-83A1-F6EECF244321}">
                    <p14:modId xmlns:p14="http://schemas.microsoft.com/office/powerpoint/2010/main" val="2889866651"/>
                  </p:ext>
                </p:extLst>
              </p:nvPr>
            </p:nvGraphicFramePr>
            <p:xfrm rot="17762767">
              <a:off x="14433701" y="-3992321"/>
              <a:ext cx="2559935" cy="4425166"/>
            </p:xfrm>
            <a:graphic>
              <a:graphicData uri="http://schemas.microsoft.com/office/drawing/2017/model3d">
                <am3d:model3d r:embed="rId14">
                  <am3d:spPr>
                    <a:xfrm rot="17762767">
                      <a:off x="0" y="0"/>
                      <a:ext cx="2559935" cy="4425166"/>
                    </a:xfrm>
                    <a:prstGeom prst="rect">
                      <a:avLst/>
                    </a:prstGeom>
                    <a:noFill/>
                  </am3d:spPr>
                  <am3d:camera>
                    <am3d:pos x="0" y="0" z="54871387"/>
                    <am3d:up dx="0" dy="36000000" dz="0"/>
                    <am3d:lookAt x="0" y="0" z="0"/>
                    <am3d:perspective fov="2700000"/>
                  </am3d:camera>
                  <am3d:trans>
                    <am3d:meterPerModelUnit n="9999999" d="1000000"/>
                    <am3d:preTrans dx="0" dy="0" dz="539999"/>
                    <am3d:scale>
                      <am3d:sx n="1000000" d="1000000"/>
                      <am3d:sy n="1000000" d="1000000"/>
                      <am3d:sz n="1000000" d="1000000"/>
                    </am3d:scale>
                    <am3d:rot ax="-3662847" ay="2793793" az="-3161800"/>
                    <am3d:postTrans dx="0" dy="0" dz="0"/>
                  </am3d:trans>
                  <am3d:raster rName="Office3DRenderer" rVer="16.0.8326">
                    <am3d:blip r:embed="rId15"/>
                  </am3d:raster>
                  <am3d:objViewport viewportSz="47487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a:extLst>
                  <a:ext uri="{FF2B5EF4-FFF2-40B4-BE49-F238E27FC236}">
                    <a16:creationId xmlns:a16="http://schemas.microsoft.com/office/drawing/2014/main" id="{93B2A519-6FED-311F-1143-444D4943CF73}"/>
                  </a:ext>
                </a:extLst>
              </p:cNvPr>
              <p:cNvPicPr>
                <a:picLocks noGrp="1" noRot="1" noChangeAspect="1" noMove="1" noResize="1" noEditPoints="1" noAdjustHandles="1" noChangeArrowheads="1" noChangeShapeType="1" noCrop="1"/>
              </p:cNvPicPr>
              <p:nvPr/>
            </p:nvPicPr>
            <p:blipFill>
              <a:blip r:embed="rId15"/>
              <a:stretch>
                <a:fillRect/>
              </a:stretch>
            </p:blipFill>
            <p:spPr>
              <a:xfrm rot="17762767">
                <a:off x="14433701" y="-3992321"/>
                <a:ext cx="2559935" cy="4425166"/>
              </a:xfrm>
              <a:prstGeom prst="rect">
                <a:avLst/>
              </a:prstGeom>
              <a:noFill/>
            </p:spPr>
          </p:pic>
        </mc:Fallback>
      </mc:AlternateContent>
    </p:spTree>
    <p:extLst>
      <p:ext uri="{BB962C8B-B14F-4D97-AF65-F5344CB8AC3E}">
        <p14:creationId xmlns:p14="http://schemas.microsoft.com/office/powerpoint/2010/main" val="3174740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5000" fill="hold"/>
                                        <p:tgtEl>
                                          <p:spTgt spid="20"/>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0"/>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4B73F2-A6B4-179D-9341-0281B8F8FCD9}"/>
              </a:ext>
            </a:extLst>
          </p:cNvPr>
          <p:cNvSpPr/>
          <p:nvPr/>
        </p:nvSpPr>
        <p:spPr>
          <a:xfrm>
            <a:off x="-2622185" y="8039568"/>
            <a:ext cx="16830554" cy="2492208"/>
          </a:xfrm>
          <a:prstGeom prst="ellipse">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F1F1922-C3DC-33C3-4F15-DA7B677F2D72}"/>
              </a:ext>
            </a:extLst>
          </p:cNvPr>
          <p:cNvSpPr txBox="1"/>
          <p:nvPr/>
        </p:nvSpPr>
        <p:spPr>
          <a:xfrm>
            <a:off x="13636682" y="852372"/>
            <a:ext cx="3102640" cy="3604064"/>
          </a:xfrm>
          <a:prstGeom prst="rect">
            <a:avLst/>
          </a:prstGeom>
          <a:noFill/>
        </p:spPr>
        <p:txBody>
          <a:bodyPr wrap="square">
            <a:spAutoFit/>
          </a:bodyPr>
          <a:lstStyle/>
          <a:p>
            <a:pPr>
              <a:lnSpc>
                <a:spcPts val="2300"/>
              </a:lnSpc>
            </a:pPr>
            <a:r>
              <a:rPr lang="en-US" sz="1500" b="1" dirty="0">
                <a:solidFill>
                  <a:schemeClr val="bg1"/>
                </a:solidFill>
                <a:latin typeface="Raleway" pitchFamily="2" charset="0"/>
              </a:rPr>
              <a:t>Enhance your home's security with an </a:t>
            </a:r>
            <a:r>
              <a:rPr lang="en-US" sz="1500" b="1" dirty="0">
                <a:solidFill>
                  <a:srgbClr val="FF3300"/>
                </a:solidFill>
                <a:latin typeface="Raleway" pitchFamily="2" charset="0"/>
              </a:rPr>
              <a:t>RFID-controlled</a:t>
            </a:r>
            <a:r>
              <a:rPr lang="en-US" sz="1500" b="1" dirty="0">
                <a:solidFill>
                  <a:schemeClr val="bg1"/>
                </a:solidFill>
                <a:latin typeface="Raleway" pitchFamily="2" charset="0"/>
              </a:rPr>
              <a:t> gate, offering seamless opening and closing with cards or key fobs. This technology assigns unique, hard-to-replicate codes to each user, ensuring secure access while entering and exiting. Unlike passcode keypads, RFID systems support numerous users and provide superior durability and convenience.</a:t>
            </a:r>
            <a:endParaRPr lang="en-US" sz="1500" b="1" dirty="0">
              <a:solidFill>
                <a:schemeClr val="bg1"/>
              </a:solidFill>
              <a:effectLst/>
              <a:latin typeface="Raleway" pitchFamily="2" charset="0"/>
            </a:endParaRPr>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B535D690-E518-F34B-3286-886F7C2A85F2}"/>
                  </a:ext>
                </a:extLst>
              </p:cNvPr>
              <p:cNvGraphicFramePr>
                <a:graphicFrameLocks/>
              </p:cNvGraphicFramePr>
              <p:nvPr>
                <p:extLst>
                  <p:ext uri="{D42A27DB-BD31-4B8C-83A1-F6EECF244321}">
                    <p14:modId xmlns:p14="http://schemas.microsoft.com/office/powerpoint/2010/main" val="3178872101"/>
                  </p:ext>
                </p:extLst>
              </p:nvPr>
            </p:nvGraphicFramePr>
            <p:xfrm rot="5093448">
              <a:off x="-1559484" y="-7602216"/>
              <a:ext cx="12200004" cy="21468649"/>
            </p:xfrm>
            <a:graphic>
              <a:graphicData uri="http://schemas.microsoft.com/office/drawing/2017/model3d">
                <am3d:model3d r:embed="rId2">
                  <am3d:spPr>
                    <a:xfrm rot="5093448">
                      <a:off x="0" y="0"/>
                      <a:ext cx="12200004" cy="21468649"/>
                    </a:xfrm>
                    <a:prstGeom prst="rect">
                      <a:avLst/>
                    </a:prstGeom>
                  </am3d:spPr>
                  <am3d:camera>
                    <am3d:pos x="1536418" y="2155637" z="49370717"/>
                    <am3d:up dx="0" dy="36000000" dz="0"/>
                    <am3d:lookAt x="1536418" y="2155637" z="0"/>
                    <am3d:perspective fov="1388086"/>
                  </am3d:camera>
                  <am3d:trans>
                    <am3d:meterPerModelUnit n="4999999" d="1000000"/>
                    <am3d:preTrans dx="2047485" dy="2621926" dz="6512738"/>
                    <am3d:scale>
                      <am3d:sx n="1000000" d="1000000"/>
                      <am3d:sy n="1000000" d="1000000"/>
                      <am3d:sz n="1000000" d="1000000"/>
                    </am3d:scale>
                    <am3d:rot ax="-5177405" ay="-2112255" az="-5785033"/>
                    <am3d:postTrans dx="-1169004" dy="-3251172"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B535D690-E518-F34B-3286-886F7C2A85F2}"/>
                  </a:ext>
                </a:extLst>
              </p:cNvPr>
              <p:cNvPicPr>
                <a:picLocks noGrp="1" noRot="1" noChangeAspect="1" noMove="1" noResize="1" noEditPoints="1" noAdjustHandles="1" noChangeArrowheads="1" noChangeShapeType="1" noCrop="1"/>
              </p:cNvPicPr>
              <p:nvPr/>
            </p:nvPicPr>
            <p:blipFill>
              <a:blip r:embed="rId3"/>
              <a:stretch>
                <a:fillRect/>
              </a:stretch>
            </p:blipFill>
            <p:spPr>
              <a:xfrm rot="5093448">
                <a:off x="-1559484" y="-7602216"/>
                <a:ext cx="12200004" cy="2146864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DA735ABD-B155-6776-84E3-883A90134035}"/>
                  </a:ext>
                </a:extLst>
              </p:cNvPr>
              <p:cNvGraphicFramePr>
                <a:graphicFrameLocks noChangeAspect="1"/>
              </p:cNvGraphicFramePr>
              <p:nvPr>
                <p:extLst>
                  <p:ext uri="{D42A27DB-BD31-4B8C-83A1-F6EECF244321}">
                    <p14:modId xmlns:p14="http://schemas.microsoft.com/office/powerpoint/2010/main" val="1280107970"/>
                  </p:ext>
                </p:extLst>
              </p:nvPr>
            </p:nvGraphicFramePr>
            <p:xfrm>
              <a:off x="9365469" y="388714"/>
              <a:ext cx="2678114" cy="4780082"/>
            </p:xfrm>
            <a:graphic>
              <a:graphicData uri="http://schemas.microsoft.com/office/drawing/2017/model3d">
                <am3d:model3d r:embed="rId4">
                  <am3d:spPr>
                    <a:xfrm>
                      <a:off x="0" y="0"/>
                      <a:ext cx="2678114" cy="4780082"/>
                    </a:xfrm>
                    <a:prstGeom prst="rect">
                      <a:avLst/>
                    </a:prstGeom>
                  </am3d:spPr>
                  <am3d:camera>
                    <am3d:pos x="0" y="0" z="55477742"/>
                    <am3d:up dx="0" dy="36000000" dz="0"/>
                    <am3d:lookAt x="0" y="0" z="0"/>
                    <am3d:perspective fov="2700000"/>
                  </am3d:camera>
                  <am3d:trans>
                    <am3d:meterPerModelUnit n="156343" d="1000000"/>
                    <am3d:preTrans dx="-10975302" dy="-15207320" dz="28136"/>
                    <am3d:scale>
                      <am3d:sx n="1000000" d="1000000"/>
                      <am3d:sy n="1000000" d="1000000"/>
                      <am3d:sz n="1000000" d="1000000"/>
                    </am3d:scale>
                    <am3d:rot ax="462251" ay="-1476150" az="-193406"/>
                    <am3d:postTrans dx="0" dy="0" dz="0"/>
                  </am3d:trans>
                  <am3d:raster rName="Office3DRenderer" rVer="16.0.8326">
                    <am3d:blip r:embed="rId5"/>
                  </am3d:raster>
                  <am3d:objViewport viewportSz="5427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DA735ABD-B155-6776-84E3-883A90134035}"/>
                  </a:ext>
                </a:extLst>
              </p:cNvPr>
              <p:cNvPicPr>
                <a:picLocks noGrp="1" noRot="1" noChangeAspect="1" noMove="1" noResize="1" noEditPoints="1" noAdjustHandles="1" noChangeArrowheads="1" noChangeShapeType="1" noCrop="1"/>
              </p:cNvPicPr>
              <p:nvPr/>
            </p:nvPicPr>
            <p:blipFill>
              <a:blip r:embed="rId5"/>
              <a:stretch>
                <a:fillRect/>
              </a:stretch>
            </p:blipFill>
            <p:spPr>
              <a:xfrm>
                <a:off x="9365469" y="388714"/>
                <a:ext cx="2678114" cy="47800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7C73E02E-5C8A-D7A3-8B8D-57E839C0D1F4}"/>
                  </a:ext>
                </a:extLst>
              </p:cNvPr>
              <p:cNvGraphicFramePr>
                <a:graphicFrameLocks noChangeAspect="1"/>
              </p:cNvGraphicFramePr>
              <p:nvPr>
                <p:extLst>
                  <p:ext uri="{D42A27DB-BD31-4B8C-83A1-F6EECF244321}">
                    <p14:modId xmlns:p14="http://schemas.microsoft.com/office/powerpoint/2010/main" val="331022987"/>
                  </p:ext>
                </p:extLst>
              </p:nvPr>
            </p:nvGraphicFramePr>
            <p:xfrm rot="17219500">
              <a:off x="3754564" y="-2165960"/>
              <a:ext cx="5019024" cy="15080153"/>
            </p:xfrm>
            <a:graphic>
              <a:graphicData uri="http://schemas.microsoft.com/office/drawing/2017/model3d">
                <am3d:model3d r:embed="rId6">
                  <am3d:spPr>
                    <a:xfrm rot="17219500">
                      <a:off x="0" y="0"/>
                      <a:ext cx="5019024" cy="15080153"/>
                    </a:xfrm>
                    <a:prstGeom prst="rect">
                      <a:avLst/>
                    </a:prstGeom>
                  </am3d:spPr>
                  <am3d:camera>
                    <am3d:pos x="0" y="0" z="52906465"/>
                    <am3d:up dx="0" dy="36000000" dz="0"/>
                    <am3d:lookAt x="0" y="0" z="0"/>
                    <am3d:perspective fov="2700000"/>
                  </am3d:camera>
                  <am3d:trans>
                    <am3d:meterPerModelUnit n="6666666" d="1000000"/>
                    <am3d:preTrans dx="8346794" dy="9221" dz="-2400006"/>
                    <am3d:scale>
                      <am3d:sx n="1000000" d="1000000"/>
                      <am3d:sy n="1000000" d="1000000"/>
                      <am3d:sz n="1000000" d="1000000"/>
                    </am3d:scale>
                    <am3d:rot ax="-6110047" ay="-2153701" az="6579997"/>
                    <am3d:postTrans dx="0" dy="0" dz="0"/>
                  </am3d:trans>
                  <am3d:raster rName="Office3DRenderer" rVer="16.0.8326">
                    <am3d:blip r:embed="rId7"/>
                  </am3d:raster>
                  <am3d:objViewport viewportSz="156284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7C73E02E-5C8A-D7A3-8B8D-57E839C0D1F4}"/>
                  </a:ext>
                </a:extLst>
              </p:cNvPr>
              <p:cNvPicPr>
                <a:picLocks noGrp="1" noRot="1" noChangeAspect="1" noMove="1" noResize="1" noEditPoints="1" noAdjustHandles="1" noChangeArrowheads="1" noChangeShapeType="1" noCrop="1"/>
              </p:cNvPicPr>
              <p:nvPr/>
            </p:nvPicPr>
            <p:blipFill>
              <a:blip r:embed="rId7"/>
              <a:stretch>
                <a:fillRect/>
              </a:stretch>
            </p:blipFill>
            <p:spPr>
              <a:xfrm rot="17219500">
                <a:off x="3754564" y="-2165960"/>
                <a:ext cx="5019024" cy="15080153"/>
              </a:xfrm>
              <a:prstGeom prst="rect">
                <a:avLst/>
              </a:prstGeom>
            </p:spPr>
          </p:pic>
        </mc:Fallback>
      </mc:AlternateContent>
      <p:sp>
        <p:nvSpPr>
          <p:cNvPr id="7" name="TextBox 6">
            <a:extLst>
              <a:ext uri="{FF2B5EF4-FFF2-40B4-BE49-F238E27FC236}">
                <a16:creationId xmlns:a16="http://schemas.microsoft.com/office/drawing/2014/main" id="{57EF784F-595D-C8BF-F6AE-15889F5F9BF8}"/>
              </a:ext>
            </a:extLst>
          </p:cNvPr>
          <p:cNvSpPr txBox="1"/>
          <p:nvPr/>
        </p:nvSpPr>
        <p:spPr>
          <a:xfrm>
            <a:off x="3137759" y="-2684118"/>
            <a:ext cx="3126317" cy="1785104"/>
          </a:xfrm>
          <a:prstGeom prst="rect">
            <a:avLst/>
          </a:prstGeom>
          <a:noFill/>
        </p:spPr>
        <p:txBody>
          <a:bodyPr wrap="square">
            <a:spAutoFit/>
            <a:scene3d>
              <a:camera prst="perspectiveAbove"/>
              <a:lightRig rig="threePt" dir="t"/>
            </a:scene3d>
          </a:bodyPr>
          <a:lstStyle/>
          <a:p>
            <a:pPr algn="ctr"/>
            <a:r>
              <a:rPr lang="en-US" sz="5500" b="1" spc="120" dirty="0">
                <a:solidFill>
                  <a:schemeClr val="bg1"/>
                </a:solidFill>
                <a:latin typeface="Raleway" pitchFamily="2" charset="0"/>
              </a:rPr>
              <a:t>Garden Gate</a:t>
            </a:r>
          </a:p>
        </p:txBody>
      </p:sp>
      <p:sp>
        <p:nvSpPr>
          <p:cNvPr id="12" name="TextBox 11">
            <a:extLst>
              <a:ext uri="{FF2B5EF4-FFF2-40B4-BE49-F238E27FC236}">
                <a16:creationId xmlns:a16="http://schemas.microsoft.com/office/drawing/2014/main" id="{6FBCD9E0-812A-600E-1ABF-BFAD12CB8A5D}"/>
              </a:ext>
            </a:extLst>
          </p:cNvPr>
          <p:cNvSpPr txBox="1"/>
          <p:nvPr/>
        </p:nvSpPr>
        <p:spPr>
          <a:xfrm>
            <a:off x="1596567" y="1133482"/>
            <a:ext cx="5887901" cy="2157001"/>
          </a:xfrm>
          <a:prstGeom prst="rect">
            <a:avLst/>
          </a:prstGeom>
          <a:noFill/>
        </p:spPr>
        <p:txBody>
          <a:bodyPr wrap="square">
            <a:spAutoFit/>
          </a:bodyPr>
          <a:lstStyle/>
          <a:p>
            <a:pPr>
              <a:lnSpc>
                <a:spcPts val="2300"/>
              </a:lnSpc>
            </a:pPr>
            <a:r>
              <a:rPr lang="en-US" sz="2000" b="1" dirty="0">
                <a:solidFill>
                  <a:schemeClr val="tx1">
                    <a:lumMod val="85000"/>
                    <a:lumOff val="15000"/>
                  </a:schemeClr>
                </a:solidFill>
                <a:latin typeface="Raleway" pitchFamily="2" charset="0"/>
              </a:rPr>
              <a:t>Our advanced rack and pinion system, powered by a servo motor, guarantees smooth and precise motion. This cutting-edge technology ensures reliable and accurate performance, making it an ideal solution for those seeking superior mechanical control and efficiency.</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A0F18B19-0BB1-8904-7A61-2DF8F209EF9D}"/>
                  </a:ext>
                </a:extLst>
              </p:cNvPr>
              <p:cNvGraphicFramePr>
                <a:graphicFrameLocks noChangeAspect="1"/>
              </p:cNvGraphicFramePr>
              <p:nvPr>
                <p:extLst>
                  <p:ext uri="{D42A27DB-BD31-4B8C-83A1-F6EECF244321}">
                    <p14:modId xmlns:p14="http://schemas.microsoft.com/office/powerpoint/2010/main" val="3687107477"/>
                  </p:ext>
                </p:extLst>
              </p:nvPr>
            </p:nvGraphicFramePr>
            <p:xfrm rot="17762767">
              <a:off x="8916817" y="-70551"/>
              <a:ext cx="4205866" cy="2522352"/>
            </p:xfrm>
            <a:graphic>
              <a:graphicData uri="http://schemas.microsoft.com/office/drawing/2017/model3d">
                <am3d:model3d r:embed="rId8">
                  <am3d:spPr>
                    <a:xfrm rot="17762767">
                      <a:off x="0" y="0"/>
                      <a:ext cx="4205866" cy="2522352"/>
                    </a:xfrm>
                    <a:prstGeom prst="rect">
                      <a:avLst/>
                    </a:prstGeom>
                    <a:noFill/>
                  </am3d:spPr>
                  <am3d:camera>
                    <am3d:pos x="0" y="0" z="54871387"/>
                    <am3d:up dx="0" dy="36000000" dz="0"/>
                    <am3d:lookAt x="0" y="0" z="0"/>
                    <am3d:perspective fov="2700000"/>
                  </am3d:camera>
                  <am3d:trans>
                    <am3d:meterPerModelUnit n="9999999" d="1000000"/>
                    <am3d:preTrans dx="0" dy="0" dz="539999"/>
                    <am3d:scale>
                      <am3d:sx n="1000000" d="1000000"/>
                      <am3d:sy n="1000000" d="1000000"/>
                      <am3d:sz n="1000000" d="1000000"/>
                    </am3d:scale>
                    <am3d:rot ax="-974271" ay="-794423" az="228989"/>
                    <am3d:postTrans dx="0" dy="0" dz="0"/>
                  </am3d:trans>
                  <am3d:raster rName="Office3DRenderer" rVer="16.0.8326">
                    <am3d:blip r:embed="rId9"/>
                  </am3d:raster>
                  <am3d:objViewport viewportSz="47487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A0F18B19-0BB1-8904-7A61-2DF8F209EF9D}"/>
                  </a:ext>
                </a:extLst>
              </p:cNvPr>
              <p:cNvPicPr>
                <a:picLocks noGrp="1" noRot="1" noChangeAspect="1" noMove="1" noResize="1" noEditPoints="1" noAdjustHandles="1" noChangeArrowheads="1" noChangeShapeType="1" noCrop="1"/>
              </p:cNvPicPr>
              <p:nvPr/>
            </p:nvPicPr>
            <p:blipFill>
              <a:blip r:embed="rId9"/>
              <a:stretch>
                <a:fillRect/>
              </a:stretch>
            </p:blipFill>
            <p:spPr>
              <a:xfrm rot="17762767">
                <a:off x="8916817" y="-70551"/>
                <a:ext cx="4205866" cy="2522352"/>
              </a:xfrm>
              <a:prstGeom prst="rect">
                <a:avLst/>
              </a:prstGeom>
              <a:noFill/>
            </p:spPr>
          </p:pic>
        </mc:Fallback>
      </mc:AlternateContent>
    </p:spTree>
    <p:extLst>
      <p:ext uri="{BB962C8B-B14F-4D97-AF65-F5344CB8AC3E}">
        <p14:creationId xmlns:p14="http://schemas.microsoft.com/office/powerpoint/2010/main" val="334359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0"/>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B535D690-E518-F34B-3286-886F7C2A85F2}"/>
                  </a:ext>
                </a:extLst>
              </p:cNvPr>
              <p:cNvGraphicFramePr>
                <a:graphicFrameLocks/>
              </p:cNvGraphicFramePr>
              <p:nvPr/>
            </p:nvGraphicFramePr>
            <p:xfrm rot="5093448">
              <a:off x="-1559484" y="-7602216"/>
              <a:ext cx="12200004" cy="21468649"/>
            </p:xfrm>
            <a:graphic>
              <a:graphicData uri="http://schemas.microsoft.com/office/drawing/2017/model3d">
                <am3d:model3d r:embed="rId2">
                  <am3d:spPr>
                    <a:xfrm rot="5093448">
                      <a:off x="0" y="0"/>
                      <a:ext cx="12200004" cy="21468649"/>
                    </a:xfrm>
                    <a:prstGeom prst="rect">
                      <a:avLst/>
                    </a:prstGeom>
                  </am3d:spPr>
                  <am3d:camera>
                    <am3d:pos x="1536418" y="2155637" z="49370717"/>
                    <am3d:up dx="0" dy="36000000" dz="0"/>
                    <am3d:lookAt x="1536418" y="2155637" z="0"/>
                    <am3d:perspective fov="1388086"/>
                  </am3d:camera>
                  <am3d:trans>
                    <am3d:meterPerModelUnit n="4999999" d="1000000"/>
                    <am3d:preTrans dx="2047485" dy="2621926" dz="6512738"/>
                    <am3d:scale>
                      <am3d:sx n="1000000" d="1000000"/>
                      <am3d:sy n="1000000" d="1000000"/>
                      <am3d:sz n="1000000" d="1000000"/>
                    </am3d:scale>
                    <am3d:rot ax="-5177405" ay="-2112255" az="-5785033"/>
                    <am3d:postTrans dx="-1169004" dy="-3251172"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B535D690-E518-F34B-3286-886F7C2A85F2}"/>
                  </a:ext>
                </a:extLst>
              </p:cNvPr>
              <p:cNvPicPr>
                <a:picLocks noGrp="1" noRot="1" noChangeAspect="1" noMove="1" noResize="1" noEditPoints="1" noAdjustHandles="1" noChangeArrowheads="1" noChangeShapeType="1" noCrop="1"/>
              </p:cNvPicPr>
              <p:nvPr/>
            </p:nvPicPr>
            <p:blipFill>
              <a:blip r:embed="rId3"/>
              <a:stretch>
                <a:fillRect/>
              </a:stretch>
            </p:blipFill>
            <p:spPr>
              <a:xfrm rot="5093448">
                <a:off x="-1559484" y="-7602216"/>
                <a:ext cx="12200004" cy="2146864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DA735ABD-B155-6776-84E3-883A90134035}"/>
                  </a:ext>
                </a:extLst>
              </p:cNvPr>
              <p:cNvGraphicFramePr>
                <a:graphicFrameLocks noChangeAspect="1"/>
              </p:cNvGraphicFramePr>
              <p:nvPr/>
            </p:nvGraphicFramePr>
            <p:xfrm>
              <a:off x="9365469" y="388714"/>
              <a:ext cx="2678114" cy="4780082"/>
            </p:xfrm>
            <a:graphic>
              <a:graphicData uri="http://schemas.microsoft.com/office/drawing/2017/model3d">
                <am3d:model3d r:embed="rId4">
                  <am3d:spPr>
                    <a:xfrm>
                      <a:off x="0" y="0"/>
                      <a:ext cx="2678114" cy="4780082"/>
                    </a:xfrm>
                    <a:prstGeom prst="rect">
                      <a:avLst/>
                    </a:prstGeom>
                  </am3d:spPr>
                  <am3d:camera>
                    <am3d:pos x="0" y="0" z="55477742"/>
                    <am3d:up dx="0" dy="36000000" dz="0"/>
                    <am3d:lookAt x="0" y="0" z="0"/>
                    <am3d:perspective fov="2700000"/>
                  </am3d:camera>
                  <am3d:trans>
                    <am3d:meterPerModelUnit n="156343" d="1000000"/>
                    <am3d:preTrans dx="-10975302" dy="-15207320" dz="28136"/>
                    <am3d:scale>
                      <am3d:sx n="1000000" d="1000000"/>
                      <am3d:sy n="1000000" d="1000000"/>
                      <am3d:sz n="1000000" d="1000000"/>
                    </am3d:scale>
                    <am3d:rot ax="462251" ay="-1476150" az="-193406"/>
                    <am3d:postTrans dx="0" dy="0" dz="0"/>
                  </am3d:trans>
                  <am3d:raster rName="Office3DRenderer" rVer="16.0.8326">
                    <am3d:blip r:embed="rId5"/>
                  </am3d:raster>
                  <am3d:objViewport viewportSz="5427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DA735ABD-B155-6776-84E3-883A90134035}"/>
                  </a:ext>
                </a:extLst>
              </p:cNvPr>
              <p:cNvPicPr>
                <a:picLocks noGrp="1" noRot="1" noChangeAspect="1" noMove="1" noResize="1" noEditPoints="1" noAdjustHandles="1" noChangeArrowheads="1" noChangeShapeType="1" noCrop="1"/>
              </p:cNvPicPr>
              <p:nvPr/>
            </p:nvPicPr>
            <p:blipFill>
              <a:blip r:embed="rId5"/>
              <a:stretch>
                <a:fillRect/>
              </a:stretch>
            </p:blipFill>
            <p:spPr>
              <a:xfrm>
                <a:off x="9365469" y="388714"/>
                <a:ext cx="2678114" cy="47800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7C73E02E-5C8A-D7A3-8B8D-57E839C0D1F4}"/>
                  </a:ext>
                </a:extLst>
              </p:cNvPr>
              <p:cNvGraphicFramePr>
                <a:graphicFrameLocks noChangeAspect="1"/>
              </p:cNvGraphicFramePr>
              <p:nvPr/>
            </p:nvGraphicFramePr>
            <p:xfrm rot="17219500">
              <a:off x="3754564" y="-2165960"/>
              <a:ext cx="5019024" cy="15080153"/>
            </p:xfrm>
            <a:graphic>
              <a:graphicData uri="http://schemas.microsoft.com/office/drawing/2017/model3d">
                <am3d:model3d r:embed="rId6">
                  <am3d:spPr>
                    <a:xfrm rot="17219500">
                      <a:off x="0" y="0"/>
                      <a:ext cx="5019024" cy="15080153"/>
                    </a:xfrm>
                    <a:prstGeom prst="rect">
                      <a:avLst/>
                    </a:prstGeom>
                  </am3d:spPr>
                  <am3d:camera>
                    <am3d:pos x="0" y="0" z="52906465"/>
                    <am3d:up dx="0" dy="36000000" dz="0"/>
                    <am3d:lookAt x="0" y="0" z="0"/>
                    <am3d:perspective fov="2700000"/>
                  </am3d:camera>
                  <am3d:trans>
                    <am3d:meterPerModelUnit n="6666666" d="1000000"/>
                    <am3d:preTrans dx="8346794" dy="9221" dz="-2400006"/>
                    <am3d:scale>
                      <am3d:sx n="1000000" d="1000000"/>
                      <am3d:sy n="1000000" d="1000000"/>
                      <am3d:sz n="1000000" d="1000000"/>
                    </am3d:scale>
                    <am3d:rot ax="-6110047" ay="-2153701" az="6579997"/>
                    <am3d:postTrans dx="0" dy="0" dz="0"/>
                  </am3d:trans>
                  <am3d:raster rName="Office3DRenderer" rVer="16.0.8326">
                    <am3d:blip r:embed="rId7"/>
                  </am3d:raster>
                  <am3d:objViewport viewportSz="156284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7C73E02E-5C8A-D7A3-8B8D-57E839C0D1F4}"/>
                  </a:ext>
                </a:extLst>
              </p:cNvPr>
              <p:cNvPicPr>
                <a:picLocks noGrp="1" noRot="1" noChangeAspect="1" noMove="1" noResize="1" noEditPoints="1" noAdjustHandles="1" noChangeArrowheads="1" noChangeShapeType="1" noCrop="1"/>
              </p:cNvPicPr>
              <p:nvPr/>
            </p:nvPicPr>
            <p:blipFill>
              <a:blip r:embed="rId7"/>
              <a:stretch>
                <a:fillRect/>
              </a:stretch>
            </p:blipFill>
            <p:spPr>
              <a:xfrm rot="17219500">
                <a:off x="3754564" y="-2165960"/>
                <a:ext cx="5019024" cy="15080153"/>
              </a:xfrm>
              <a:prstGeom prst="rect">
                <a:avLst/>
              </a:prstGeom>
            </p:spPr>
          </p:pic>
        </mc:Fallback>
      </mc:AlternateContent>
      <p:sp>
        <p:nvSpPr>
          <p:cNvPr id="12" name="TextBox 11">
            <a:extLst>
              <a:ext uri="{FF2B5EF4-FFF2-40B4-BE49-F238E27FC236}">
                <a16:creationId xmlns:a16="http://schemas.microsoft.com/office/drawing/2014/main" id="{6FBCD9E0-812A-600E-1ABF-BFAD12CB8A5D}"/>
              </a:ext>
            </a:extLst>
          </p:cNvPr>
          <p:cNvSpPr txBox="1"/>
          <p:nvPr/>
        </p:nvSpPr>
        <p:spPr>
          <a:xfrm>
            <a:off x="1596567" y="1133482"/>
            <a:ext cx="5887901" cy="2157001"/>
          </a:xfrm>
          <a:prstGeom prst="rect">
            <a:avLst/>
          </a:prstGeom>
          <a:noFill/>
        </p:spPr>
        <p:txBody>
          <a:bodyPr wrap="square">
            <a:spAutoFit/>
          </a:bodyPr>
          <a:lstStyle/>
          <a:p>
            <a:pPr>
              <a:lnSpc>
                <a:spcPts val="2300"/>
              </a:lnSpc>
            </a:pPr>
            <a:r>
              <a:rPr lang="en-US" sz="2000" b="1" dirty="0">
                <a:solidFill>
                  <a:schemeClr val="tx1">
                    <a:lumMod val="85000"/>
                    <a:lumOff val="15000"/>
                  </a:schemeClr>
                </a:solidFill>
                <a:latin typeface="Raleway" pitchFamily="2" charset="0"/>
              </a:rPr>
              <a:t>Our advanced rack and pinion system, powered by a servo motor, guarantees smooth and precise motion. This cutting-edge technology ensures reliable and accurate performance, making it an ideal solution for those seeking superior mechanical control and efficiency.</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A0F18B19-0BB1-8904-7A61-2DF8F209EF9D}"/>
                  </a:ext>
                </a:extLst>
              </p:cNvPr>
              <p:cNvGraphicFramePr>
                <a:graphicFrameLocks noChangeAspect="1"/>
              </p:cNvGraphicFramePr>
              <p:nvPr>
                <p:extLst>
                  <p:ext uri="{D42A27DB-BD31-4B8C-83A1-F6EECF244321}">
                    <p14:modId xmlns:p14="http://schemas.microsoft.com/office/powerpoint/2010/main" val="988774798"/>
                  </p:ext>
                </p:extLst>
              </p:nvPr>
            </p:nvGraphicFramePr>
            <p:xfrm rot="17762767">
              <a:off x="10140842" y="-2173979"/>
              <a:ext cx="4407113" cy="2840092"/>
            </p:xfrm>
            <a:graphic>
              <a:graphicData uri="http://schemas.microsoft.com/office/drawing/2017/model3d">
                <am3d:model3d r:embed="rId8">
                  <am3d:spPr>
                    <a:xfrm rot="17762767">
                      <a:off x="0" y="0"/>
                      <a:ext cx="4407113" cy="2840092"/>
                    </a:xfrm>
                    <a:prstGeom prst="rect">
                      <a:avLst/>
                    </a:prstGeom>
                    <a:noFill/>
                  </am3d:spPr>
                  <am3d:camera>
                    <am3d:pos x="0" y="0" z="54871387"/>
                    <am3d:up dx="0" dy="36000000" dz="0"/>
                    <am3d:lookAt x="0" y="0" z="0"/>
                    <am3d:perspective fov="2700000"/>
                  </am3d:camera>
                  <am3d:trans>
                    <am3d:meterPerModelUnit n="9999999" d="1000000"/>
                    <am3d:preTrans dx="0" dy="0" dz="539999"/>
                    <am3d:scale>
                      <am3d:sx n="1000000" d="1000000"/>
                      <am3d:sy n="1000000" d="1000000"/>
                      <am3d:sz n="1000000" d="1000000"/>
                    </am3d:scale>
                    <am3d:rot ax="-2092203" ay="1225355" az="-819970"/>
                    <am3d:postTrans dx="0" dy="0" dz="0"/>
                  </am3d:trans>
                  <am3d:raster rName="Office3DRenderer" rVer="16.0.8326">
                    <am3d:blip r:embed="rId9"/>
                  </am3d:raster>
                  <am3d:objViewport viewportSz="47487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A0F18B19-0BB1-8904-7A61-2DF8F209EF9D}"/>
                  </a:ext>
                </a:extLst>
              </p:cNvPr>
              <p:cNvPicPr>
                <a:picLocks noGrp="1" noRot="1" noChangeAspect="1" noMove="1" noResize="1" noEditPoints="1" noAdjustHandles="1" noChangeArrowheads="1" noChangeShapeType="1" noCrop="1"/>
              </p:cNvPicPr>
              <p:nvPr/>
            </p:nvPicPr>
            <p:blipFill>
              <a:blip r:embed="rId9"/>
              <a:stretch>
                <a:fillRect/>
              </a:stretch>
            </p:blipFill>
            <p:spPr>
              <a:xfrm rot="17762767">
                <a:off x="10140842" y="-2173979"/>
                <a:ext cx="4407113" cy="2840092"/>
              </a:xfrm>
              <a:prstGeom prst="rect">
                <a:avLst/>
              </a:prstGeom>
              <a:noFill/>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3CA3E6CC-D79F-23AF-18B1-3223AAD89C15}"/>
                  </a:ext>
                </a:extLst>
              </p:cNvPr>
              <p:cNvGraphicFramePr>
                <a:graphicFrameLocks/>
              </p:cNvGraphicFramePr>
              <p:nvPr>
                <p:extLst>
                  <p:ext uri="{D42A27DB-BD31-4B8C-83A1-F6EECF244321}">
                    <p14:modId xmlns:p14="http://schemas.microsoft.com/office/powerpoint/2010/main" val="1891872332"/>
                  </p:ext>
                </p:extLst>
              </p:nvPr>
            </p:nvGraphicFramePr>
            <p:xfrm rot="16200000">
              <a:off x="-8644838" y="-9274333"/>
              <a:ext cx="5051647" cy="9862767"/>
            </p:xfrm>
            <a:graphic>
              <a:graphicData uri="http://schemas.microsoft.com/office/drawing/2017/model3d">
                <am3d:model3d r:embed="rId10">
                  <am3d:spPr>
                    <a:xfrm rot="16200000">
                      <a:off x="0" y="0"/>
                      <a:ext cx="5051647" cy="9862767"/>
                    </a:xfrm>
                    <a:prstGeom prst="rect">
                      <a:avLst/>
                    </a:prstGeom>
                  </am3d:spPr>
                  <am3d:camera>
                    <am3d:pos x="910636" y="-7806798" z="69400463"/>
                    <am3d:up dx="0" dy="36000000" dz="0"/>
                    <am3d:lookAt x="910636" y="-7806798" z="0"/>
                    <am3d:perspective fov="5547642"/>
                  </am3d:camera>
                  <am3d:trans>
                    <am3d:meterPerModelUnit n="4255319" d="1000000"/>
                    <am3d:preTrans dx="-12582803" dy="3666664" dz="18244467"/>
                    <am3d:scale>
                      <am3d:sx n="1000000" d="1000000"/>
                      <am3d:sy n="1000000" d="1000000"/>
                      <am3d:sz n="1000000" d="1000000"/>
                    </am3d:scale>
                    <am3d:rot ax="7509768" ay="2484472" az="-2592100"/>
                    <am3d:postTrans dx="910635" dy="-7806797"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3CA3E6CC-D79F-23AF-18B1-3223AAD89C15}"/>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8644838" y="-9274333"/>
                <a:ext cx="5051647" cy="98627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8F7A6971-1998-E96D-18CF-3395E40140D6}"/>
                  </a:ext>
                </a:extLst>
              </p:cNvPr>
              <p:cNvGraphicFramePr>
                <a:graphicFrameLocks noChangeAspect="1"/>
              </p:cNvGraphicFramePr>
              <p:nvPr>
                <p:extLst>
                  <p:ext uri="{D42A27DB-BD31-4B8C-83A1-F6EECF244321}">
                    <p14:modId xmlns:p14="http://schemas.microsoft.com/office/powerpoint/2010/main" val="4019227879"/>
                  </p:ext>
                </p:extLst>
              </p:nvPr>
            </p:nvGraphicFramePr>
            <p:xfrm rot="5228349">
              <a:off x="-13883451" y="-8522661"/>
              <a:ext cx="7342970" cy="9038232"/>
            </p:xfrm>
            <a:graphic>
              <a:graphicData uri="http://schemas.microsoft.com/office/drawing/2017/model3d">
                <am3d:model3d r:embed="rId12">
                  <am3d:spPr>
                    <a:xfrm rot="5228349">
                      <a:off x="0" y="0"/>
                      <a:ext cx="7342970" cy="9038232"/>
                    </a:xfrm>
                    <a:prstGeom prst="rect">
                      <a:avLst/>
                    </a:prstGeom>
                  </am3d:spPr>
                  <am3d:camera>
                    <am3d:pos x="0" y="0" z="70931446"/>
                    <am3d:up dx="0" dy="36000000" dz="0"/>
                    <am3d:lookAt x="0" y="0" z="0"/>
                    <am3d:perspective fov="2700000"/>
                  </am3d:camera>
                  <am3d:trans>
                    <am3d:meterPerModelUnit n="2777777" d="1000000"/>
                    <am3d:preTrans dx="1000000" dy="0" dz="11499999"/>
                    <am3d:scale>
                      <am3d:sx n="1000000" d="1000000"/>
                      <am3d:sy n="1000000" d="1000000"/>
                      <am3d:sz n="1000000" d="1000000"/>
                    </am3d:scale>
                    <am3d:rot ax="6909350" ay="1820849" az="7974450"/>
                    <am3d:postTrans dx="0" dy="0" dz="0"/>
                  </am3d:trans>
                  <am3d:raster rName="Office3DRenderer" rVer="16.0.8326">
                    <am3d:blip r:embed="rId13"/>
                  </am3d:raster>
                  <am3d:objViewport viewportSz="98001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8F7A6971-1998-E96D-18CF-3395E40140D6}"/>
                  </a:ext>
                </a:extLst>
              </p:cNvPr>
              <p:cNvPicPr>
                <a:picLocks noGrp="1" noRot="1" noChangeAspect="1" noMove="1" noResize="1" noEditPoints="1" noAdjustHandles="1" noChangeArrowheads="1" noChangeShapeType="1" noCrop="1"/>
              </p:cNvPicPr>
              <p:nvPr/>
            </p:nvPicPr>
            <p:blipFill>
              <a:blip r:embed="rId13"/>
              <a:stretch>
                <a:fillRect/>
              </a:stretch>
            </p:blipFill>
            <p:spPr>
              <a:xfrm rot="5228349">
                <a:off x="-13883451" y="-8522661"/>
                <a:ext cx="7342970" cy="90382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3A878019-5C3A-47A6-F040-7D518C5552FB}"/>
                  </a:ext>
                </a:extLst>
              </p:cNvPr>
              <p:cNvGraphicFramePr>
                <a:graphicFrameLocks/>
              </p:cNvGraphicFramePr>
              <p:nvPr>
                <p:extLst>
                  <p:ext uri="{D42A27DB-BD31-4B8C-83A1-F6EECF244321}">
                    <p14:modId xmlns:p14="http://schemas.microsoft.com/office/powerpoint/2010/main" val="1529824304"/>
                  </p:ext>
                </p:extLst>
              </p:nvPr>
            </p:nvGraphicFramePr>
            <p:xfrm rot="16453541">
              <a:off x="-16671943" y="-8702354"/>
              <a:ext cx="7640996" cy="11413174"/>
            </p:xfrm>
            <a:graphic>
              <a:graphicData uri="http://schemas.microsoft.com/office/drawing/2017/model3d">
                <am3d:model3d r:embed="rId14">
                  <am3d:spPr>
                    <a:xfrm rot="16453541">
                      <a:off x="0" y="0"/>
                      <a:ext cx="7640996" cy="11413174"/>
                    </a:xfrm>
                    <a:prstGeom prst="rect">
                      <a:avLst/>
                    </a:prstGeom>
                  </am3d:spPr>
                  <am3d:camera>
                    <am3d:pos x="2815788" y="16299156" z="66227195"/>
                    <am3d:up dx="0" dy="36000000" dz="0"/>
                    <am3d:lookAt x="2815788" y="16299156" z="0"/>
                    <am3d:perspective fov="5197699"/>
                  </am3d:camera>
                  <am3d:trans>
                    <am3d:meterPerModelUnit n="5053120" d="1000000"/>
                    <am3d:preTrans dx="16275064" dy="10396050" dz="15968778"/>
                    <am3d:scale>
                      <am3d:sx n="1000000" d="1000000"/>
                      <am3d:sy n="1000000" d="1000000"/>
                      <am3d:sz n="1000000" d="1000000"/>
                    </am3d:scale>
                    <am3d:rot ax="5313417" ay="-378674" az="-4624063"/>
                    <am3d:postTrans dx="2815788" dy="16299155" dz="0"/>
                  </am3d:trans>
                  <am3d:raster rName="Office3DRenderer" rVer="16.0.8326">
                    <am3d:blip r:embed="rId1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3A878019-5C3A-47A6-F040-7D518C5552FB}"/>
                  </a:ext>
                </a:extLst>
              </p:cNvPr>
              <p:cNvPicPr>
                <a:picLocks noGrp="1" noRot="1" noChangeAspect="1" noMove="1" noResize="1" noEditPoints="1" noAdjustHandles="1" noChangeArrowheads="1" noChangeShapeType="1" noCrop="1"/>
              </p:cNvPicPr>
              <p:nvPr/>
            </p:nvPicPr>
            <p:blipFill>
              <a:blip r:embed="rId15"/>
              <a:stretch>
                <a:fillRect/>
              </a:stretch>
            </p:blipFill>
            <p:spPr>
              <a:xfrm rot="16453541">
                <a:off x="-16671943" y="-8702354"/>
                <a:ext cx="7640996" cy="11413174"/>
              </a:xfrm>
              <a:prstGeom prst="rect">
                <a:avLst/>
              </a:prstGeom>
            </p:spPr>
          </p:pic>
        </mc:Fallback>
      </mc:AlternateContent>
    </p:spTree>
    <p:extLst>
      <p:ext uri="{BB962C8B-B14F-4D97-AF65-F5344CB8AC3E}">
        <p14:creationId xmlns:p14="http://schemas.microsoft.com/office/powerpoint/2010/main" val="1545737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0"/>
            <a:ext cx="12192003" cy="6858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EA39176C-D6AC-8818-584D-4846B4D8ED84}"/>
                  </a:ext>
                </a:extLst>
              </p:cNvPr>
              <p:cNvGraphicFramePr>
                <a:graphicFrameLocks/>
              </p:cNvGraphicFramePr>
              <p:nvPr>
                <p:extLst>
                  <p:ext uri="{D42A27DB-BD31-4B8C-83A1-F6EECF244321}">
                    <p14:modId xmlns:p14="http://schemas.microsoft.com/office/powerpoint/2010/main" val="336056577"/>
                  </p:ext>
                </p:extLst>
              </p:nvPr>
            </p:nvGraphicFramePr>
            <p:xfrm rot="16200000">
              <a:off x="6133250" y="-1806492"/>
              <a:ext cx="5051647" cy="9862767"/>
            </p:xfrm>
            <a:graphic>
              <a:graphicData uri="http://schemas.microsoft.com/office/drawing/2017/model3d">
                <am3d:model3d r:embed="rId2">
                  <am3d:spPr>
                    <a:xfrm rot="16200000">
                      <a:off x="0" y="0"/>
                      <a:ext cx="5051647" cy="9862767"/>
                    </a:xfrm>
                    <a:prstGeom prst="rect">
                      <a:avLst/>
                    </a:prstGeom>
                  </am3d:spPr>
                  <am3d:camera>
                    <am3d:pos x="910636" y="-7806798" z="69400463"/>
                    <am3d:up dx="0" dy="36000000" dz="0"/>
                    <am3d:lookAt x="910636" y="-7806798" z="0"/>
                    <am3d:perspective fov="5547642"/>
                  </am3d:camera>
                  <am3d:trans>
                    <am3d:meterPerModelUnit n="4255319" d="1000000"/>
                    <am3d:preTrans dx="-12582803" dy="3666665" dz="18244467"/>
                    <am3d:scale>
                      <am3d:sx n="1000000" d="1000000"/>
                      <am3d:sy n="1000000" d="1000000"/>
                      <am3d:sz n="1000000" d="1000000"/>
                    </am3d:scale>
                    <am3d:rot ax="5470755" ay="2809819" az="-5303404"/>
                    <am3d:postTrans dx="910635" dy="-7806797"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EA39176C-D6AC-8818-584D-4846B4D8ED84}"/>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6133250" y="-1806492"/>
                <a:ext cx="5051647" cy="98627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B535D690-E518-F34B-3286-886F7C2A85F2}"/>
                  </a:ext>
                </a:extLst>
              </p:cNvPr>
              <p:cNvGraphicFramePr>
                <a:graphicFrameLocks/>
              </p:cNvGraphicFramePr>
              <p:nvPr>
                <p:extLst>
                  <p:ext uri="{D42A27DB-BD31-4B8C-83A1-F6EECF244321}">
                    <p14:modId xmlns:p14="http://schemas.microsoft.com/office/powerpoint/2010/main" val="3429231761"/>
                  </p:ext>
                </p:extLst>
              </p:nvPr>
            </p:nvGraphicFramePr>
            <p:xfrm rot="5093448">
              <a:off x="-17643694" y="-18519960"/>
              <a:ext cx="12200004" cy="21468649"/>
            </p:xfrm>
            <a:graphic>
              <a:graphicData uri="http://schemas.microsoft.com/office/drawing/2017/model3d">
                <am3d:model3d r:embed="rId4">
                  <am3d:spPr>
                    <a:xfrm rot="5093448">
                      <a:off x="0" y="0"/>
                      <a:ext cx="12200004" cy="21468649"/>
                    </a:xfrm>
                    <a:prstGeom prst="rect">
                      <a:avLst/>
                    </a:prstGeom>
                  </am3d:spPr>
                  <am3d:camera>
                    <am3d:pos x="1536418" y="2155637" z="49370717"/>
                    <am3d:up dx="0" dy="36000000" dz="0"/>
                    <am3d:lookAt x="1536418" y="2155637" z="0"/>
                    <am3d:perspective fov="2848389"/>
                  </am3d:camera>
                  <am3d:trans>
                    <am3d:meterPerModelUnit n="4999999" d="1000000"/>
                    <am3d:preTrans dx="6684792" dy="5751990" dz="4221239"/>
                    <am3d:scale>
                      <am3d:sx n="1000000" d="1000000"/>
                      <am3d:sy n="1000000" d="1000000"/>
                      <am3d:sz n="1000000" d="1000000"/>
                    </am3d:scale>
                    <am3d:rot ax="-5377165" ay="-140669" az="-5953470"/>
                    <am3d:postTrans dx="1536418" dy="2155636"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B535D690-E518-F34B-3286-886F7C2A85F2}"/>
                  </a:ext>
                </a:extLst>
              </p:cNvPr>
              <p:cNvPicPr>
                <a:picLocks noGrp="1" noRot="1" noChangeAspect="1" noMove="1" noResize="1" noEditPoints="1" noAdjustHandles="1" noChangeArrowheads="1" noChangeShapeType="1" noCrop="1"/>
              </p:cNvPicPr>
              <p:nvPr/>
            </p:nvPicPr>
            <p:blipFill>
              <a:blip r:embed="rId5"/>
              <a:stretch>
                <a:fillRect/>
              </a:stretch>
            </p:blipFill>
            <p:spPr>
              <a:xfrm rot="5093448">
                <a:off x="-17643694" y="-18519960"/>
                <a:ext cx="12200004" cy="2146864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DA735ABD-B155-6776-84E3-883A90134035}"/>
                  </a:ext>
                </a:extLst>
              </p:cNvPr>
              <p:cNvGraphicFramePr>
                <a:graphicFrameLocks noChangeAspect="1"/>
              </p:cNvGraphicFramePr>
              <p:nvPr>
                <p:extLst>
                  <p:ext uri="{D42A27DB-BD31-4B8C-83A1-F6EECF244321}">
                    <p14:modId xmlns:p14="http://schemas.microsoft.com/office/powerpoint/2010/main" val="661518983"/>
                  </p:ext>
                </p:extLst>
              </p:nvPr>
            </p:nvGraphicFramePr>
            <p:xfrm>
              <a:off x="12882392" y="362706"/>
              <a:ext cx="2678114" cy="4780082"/>
            </p:xfrm>
            <a:graphic>
              <a:graphicData uri="http://schemas.microsoft.com/office/drawing/2017/model3d">
                <am3d:model3d r:embed="rId6">
                  <am3d:spPr>
                    <a:xfrm>
                      <a:off x="0" y="0"/>
                      <a:ext cx="2678114" cy="4780082"/>
                    </a:xfrm>
                    <a:prstGeom prst="rect">
                      <a:avLst/>
                    </a:prstGeom>
                  </am3d:spPr>
                  <am3d:camera>
                    <am3d:pos x="0" y="0" z="55477742"/>
                    <am3d:up dx="0" dy="36000000" dz="0"/>
                    <am3d:lookAt x="0" y="0" z="0"/>
                    <am3d:perspective fov="2700000"/>
                  </am3d:camera>
                  <am3d:trans>
                    <am3d:meterPerModelUnit n="156343" d="1000000"/>
                    <am3d:preTrans dx="-10975302" dy="-15207320" dz="28136"/>
                    <am3d:scale>
                      <am3d:sx n="1000000" d="1000000"/>
                      <am3d:sy n="1000000" d="1000000"/>
                      <am3d:sz n="1000000" d="1000000"/>
                    </am3d:scale>
                    <am3d:rot ax="462251" ay="-1476150" az="-193406"/>
                    <am3d:postTrans dx="0" dy="0" dz="0"/>
                  </am3d:trans>
                  <am3d:raster rName="Office3DRenderer" rVer="16.0.8326">
                    <am3d:blip r:embed="rId7"/>
                  </am3d:raster>
                  <am3d:objViewport viewportSz="54275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DA735ABD-B155-6776-84E3-883A90134035}"/>
                  </a:ext>
                </a:extLst>
              </p:cNvPr>
              <p:cNvPicPr>
                <a:picLocks noGrp="1" noRot="1" noChangeAspect="1" noMove="1" noResize="1" noEditPoints="1" noAdjustHandles="1" noChangeArrowheads="1" noChangeShapeType="1" noCrop="1"/>
              </p:cNvPicPr>
              <p:nvPr/>
            </p:nvPicPr>
            <p:blipFill>
              <a:blip r:embed="rId7"/>
              <a:stretch>
                <a:fillRect/>
              </a:stretch>
            </p:blipFill>
            <p:spPr>
              <a:xfrm>
                <a:off x="12882392" y="362706"/>
                <a:ext cx="2678114" cy="47800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7C73E02E-5C8A-D7A3-8B8D-57E839C0D1F4}"/>
                  </a:ext>
                </a:extLst>
              </p:cNvPr>
              <p:cNvGraphicFramePr>
                <a:graphicFrameLocks noChangeAspect="1"/>
              </p:cNvGraphicFramePr>
              <p:nvPr>
                <p:extLst>
                  <p:ext uri="{D42A27DB-BD31-4B8C-83A1-F6EECF244321}">
                    <p14:modId xmlns:p14="http://schemas.microsoft.com/office/powerpoint/2010/main" val="4027307204"/>
                  </p:ext>
                </p:extLst>
              </p:nvPr>
            </p:nvGraphicFramePr>
            <p:xfrm rot="17219500">
              <a:off x="-16076444" y="-288400"/>
              <a:ext cx="5666641" cy="13482375"/>
            </p:xfrm>
            <a:graphic>
              <a:graphicData uri="http://schemas.microsoft.com/office/drawing/2017/model3d">
                <am3d:model3d r:embed="rId8">
                  <am3d:spPr>
                    <a:xfrm rot="17219500">
                      <a:off x="0" y="0"/>
                      <a:ext cx="5666641" cy="13482375"/>
                    </a:xfrm>
                    <a:prstGeom prst="rect">
                      <a:avLst/>
                    </a:prstGeom>
                  </am3d:spPr>
                  <am3d:camera>
                    <am3d:pos x="0" y="0" z="52906465"/>
                    <am3d:up dx="0" dy="36000000" dz="0"/>
                    <am3d:lookAt x="0" y="0" z="0"/>
                    <am3d:perspective fov="2700000"/>
                  </am3d:camera>
                  <am3d:trans>
                    <am3d:meterPerModelUnit n="6666666" d="1000000"/>
                    <am3d:preTrans dx="8346794" dy="9221" dz="-2400006"/>
                    <am3d:scale>
                      <am3d:sx n="1000000" d="1000000"/>
                      <am3d:sy n="1000000" d="1000000"/>
                      <am3d:sz n="1000000" d="1000000"/>
                    </am3d:scale>
                    <am3d:rot ax="-7902410" ay="-3908950" az="8069021"/>
                    <am3d:postTrans dx="0" dy="0" dz="0"/>
                  </am3d:trans>
                  <am3d:raster rName="Office3DRenderer" rVer="16.0.8326">
                    <am3d:blip r:embed="rId9"/>
                  </am3d:raster>
                  <am3d:objViewport viewportSz="156284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7C73E02E-5C8A-D7A3-8B8D-57E839C0D1F4}"/>
                  </a:ext>
                </a:extLst>
              </p:cNvPr>
              <p:cNvPicPr>
                <a:picLocks noGrp="1" noRot="1" noChangeAspect="1" noMove="1" noResize="1" noEditPoints="1" noAdjustHandles="1" noChangeArrowheads="1" noChangeShapeType="1" noCrop="1"/>
              </p:cNvPicPr>
              <p:nvPr/>
            </p:nvPicPr>
            <p:blipFill>
              <a:blip r:embed="rId9"/>
              <a:stretch>
                <a:fillRect/>
              </a:stretch>
            </p:blipFill>
            <p:spPr>
              <a:xfrm rot="17219500">
                <a:off x="-16076444" y="-288400"/>
                <a:ext cx="5666641" cy="13482375"/>
              </a:xfrm>
              <a:prstGeom prst="rect">
                <a:avLst/>
              </a:prstGeom>
            </p:spPr>
          </p:pic>
        </mc:Fallback>
      </mc:AlternateContent>
      <p:sp>
        <p:nvSpPr>
          <p:cNvPr id="12" name="TextBox 11">
            <a:extLst>
              <a:ext uri="{FF2B5EF4-FFF2-40B4-BE49-F238E27FC236}">
                <a16:creationId xmlns:a16="http://schemas.microsoft.com/office/drawing/2014/main" id="{6FBCD9E0-812A-600E-1ABF-BFAD12CB8A5D}"/>
              </a:ext>
            </a:extLst>
          </p:cNvPr>
          <p:cNvSpPr txBox="1"/>
          <p:nvPr/>
        </p:nvSpPr>
        <p:spPr>
          <a:xfrm>
            <a:off x="-13514590" y="-753933"/>
            <a:ext cx="5887901" cy="2157001"/>
          </a:xfrm>
          <a:prstGeom prst="rect">
            <a:avLst/>
          </a:prstGeom>
          <a:noFill/>
        </p:spPr>
        <p:txBody>
          <a:bodyPr wrap="square">
            <a:spAutoFit/>
          </a:bodyPr>
          <a:lstStyle/>
          <a:p>
            <a:pPr>
              <a:lnSpc>
                <a:spcPts val="2300"/>
              </a:lnSpc>
            </a:pPr>
            <a:r>
              <a:rPr lang="en-US" sz="2000" b="1" dirty="0">
                <a:solidFill>
                  <a:schemeClr val="tx1">
                    <a:lumMod val="85000"/>
                    <a:lumOff val="15000"/>
                  </a:schemeClr>
                </a:solidFill>
                <a:latin typeface="Raleway" pitchFamily="2" charset="0"/>
              </a:rPr>
              <a:t>Our advanced rack and pinion system, powered by a servo motor, guarantees smooth and precise motion. This cutting-edge technology ensures reliable and accurate performance, making it an ideal solution for those seeking superior mechanical control and efficiency.</a:t>
            </a:r>
          </a:p>
        </p:txBody>
      </p:sp>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A0F18B19-0BB1-8904-7A61-2DF8F209EF9D}"/>
                  </a:ext>
                </a:extLst>
              </p:cNvPr>
              <p:cNvGraphicFramePr>
                <a:graphicFrameLocks noChangeAspect="1"/>
              </p:cNvGraphicFramePr>
              <p:nvPr>
                <p:extLst>
                  <p:ext uri="{D42A27DB-BD31-4B8C-83A1-F6EECF244321}">
                    <p14:modId xmlns:p14="http://schemas.microsoft.com/office/powerpoint/2010/main" val="2259895654"/>
                  </p:ext>
                </p:extLst>
              </p:nvPr>
            </p:nvGraphicFramePr>
            <p:xfrm rot="17762767">
              <a:off x="12922231" y="-5404858"/>
              <a:ext cx="4407113" cy="2840092"/>
            </p:xfrm>
            <a:graphic>
              <a:graphicData uri="http://schemas.microsoft.com/office/drawing/2017/model3d">
                <am3d:model3d r:embed="rId10">
                  <am3d:spPr>
                    <a:xfrm rot="17762767">
                      <a:off x="0" y="0"/>
                      <a:ext cx="4407113" cy="2840092"/>
                    </a:xfrm>
                    <a:prstGeom prst="rect">
                      <a:avLst/>
                    </a:prstGeom>
                    <a:noFill/>
                  </am3d:spPr>
                  <am3d:camera>
                    <am3d:pos x="0" y="0" z="54871387"/>
                    <am3d:up dx="0" dy="36000000" dz="0"/>
                    <am3d:lookAt x="0" y="0" z="0"/>
                    <am3d:perspective fov="2700000"/>
                  </am3d:camera>
                  <am3d:trans>
                    <am3d:meterPerModelUnit n="9999999" d="1000000"/>
                    <am3d:preTrans dx="0" dy="0" dz="539999"/>
                    <am3d:scale>
                      <am3d:sx n="1000000" d="1000000"/>
                      <am3d:sy n="1000000" d="1000000"/>
                      <am3d:sz n="1000000" d="1000000"/>
                    </am3d:scale>
                    <am3d:rot ax="-2092203" ay="1225355" az="-819970"/>
                    <am3d:postTrans dx="0" dy="0" dz="0"/>
                  </am3d:trans>
                  <am3d:raster rName="Office3DRenderer" rVer="16.0.8326">
                    <am3d:blip r:embed="rId11"/>
                  </am3d:raster>
                  <am3d:objViewport viewportSz="47487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A0F18B19-0BB1-8904-7A61-2DF8F209EF9D}"/>
                  </a:ext>
                </a:extLst>
              </p:cNvPr>
              <p:cNvPicPr>
                <a:picLocks noGrp="1" noRot="1" noChangeAspect="1" noMove="1" noResize="1" noEditPoints="1" noAdjustHandles="1" noChangeArrowheads="1" noChangeShapeType="1" noCrop="1"/>
              </p:cNvPicPr>
              <p:nvPr/>
            </p:nvPicPr>
            <p:blipFill>
              <a:blip r:embed="rId11"/>
              <a:stretch>
                <a:fillRect/>
              </a:stretch>
            </p:blipFill>
            <p:spPr>
              <a:xfrm rot="17762767">
                <a:off x="12922231" y="-5404858"/>
                <a:ext cx="4407113" cy="2840092"/>
              </a:xfrm>
              <a:prstGeom prst="rect">
                <a:avLst/>
              </a:prstGeom>
              <a:noFill/>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08B02550-FBDF-2FCB-F3E8-CB2BE9DB3E27}"/>
                  </a:ext>
                </a:extLst>
              </p:cNvPr>
              <p:cNvGraphicFramePr>
                <a:graphicFrameLocks noChangeAspect="1"/>
              </p:cNvGraphicFramePr>
              <p:nvPr>
                <p:extLst>
                  <p:ext uri="{D42A27DB-BD31-4B8C-83A1-F6EECF244321}">
                    <p14:modId xmlns:p14="http://schemas.microsoft.com/office/powerpoint/2010/main" val="2561419938"/>
                  </p:ext>
                </p:extLst>
              </p:nvPr>
            </p:nvGraphicFramePr>
            <p:xfrm rot="5228349">
              <a:off x="2075607" y="-788150"/>
              <a:ext cx="4981029" cy="8504892"/>
            </p:xfrm>
            <a:graphic>
              <a:graphicData uri="http://schemas.microsoft.com/office/drawing/2017/model3d">
                <am3d:model3d r:embed="rId12">
                  <am3d:spPr>
                    <a:xfrm rot="5228349">
                      <a:off x="0" y="0"/>
                      <a:ext cx="4981029" cy="8504892"/>
                    </a:xfrm>
                    <a:prstGeom prst="rect">
                      <a:avLst/>
                    </a:prstGeom>
                  </am3d:spPr>
                  <am3d:camera>
                    <am3d:pos x="0" y="0" z="70931446"/>
                    <am3d:up dx="0" dy="36000000" dz="0"/>
                    <am3d:lookAt x="0" y="0" z="0"/>
                    <am3d:perspective fov="2700000"/>
                  </am3d:camera>
                  <am3d:trans>
                    <am3d:meterPerModelUnit n="2777777" d="1000000"/>
                    <am3d:preTrans dx="1000000" dy="0" dz="11499999"/>
                    <am3d:scale>
                      <am3d:sx n="1000000" d="1000000"/>
                      <am3d:sy n="1000000" d="1000000"/>
                      <am3d:sz n="1000000" d="1000000"/>
                    </am3d:scale>
                    <am3d:rot ax="5340369" ay="2214083" az="5300710"/>
                    <am3d:postTrans dx="0" dy="0" dz="0"/>
                  </am3d:trans>
                  <am3d:raster rName="Office3DRenderer" rVer="16.0.8326">
                    <am3d:blip r:embed="rId13"/>
                  </am3d:raster>
                  <am3d:objViewport viewportSz="98001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08B02550-FBDF-2FCB-F3E8-CB2BE9DB3E27}"/>
                  </a:ext>
                </a:extLst>
              </p:cNvPr>
              <p:cNvPicPr>
                <a:picLocks noGrp="1" noRot="1" noChangeAspect="1" noMove="1" noResize="1" noEditPoints="1" noAdjustHandles="1" noChangeArrowheads="1" noChangeShapeType="1" noCrop="1"/>
              </p:cNvPicPr>
              <p:nvPr/>
            </p:nvPicPr>
            <p:blipFill>
              <a:blip r:embed="rId13"/>
              <a:stretch>
                <a:fillRect/>
              </a:stretch>
            </p:blipFill>
            <p:spPr>
              <a:xfrm rot="5228349">
                <a:off x="2075607" y="-788150"/>
                <a:ext cx="4981029" cy="8504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5EEAC20F-6443-2147-0C9E-81A6FB2CB04F}"/>
                  </a:ext>
                </a:extLst>
              </p:cNvPr>
              <p:cNvGraphicFramePr>
                <a:graphicFrameLocks/>
              </p:cNvGraphicFramePr>
              <p:nvPr>
                <p:extLst>
                  <p:ext uri="{D42A27DB-BD31-4B8C-83A1-F6EECF244321}">
                    <p14:modId xmlns:p14="http://schemas.microsoft.com/office/powerpoint/2010/main" val="3665700483"/>
                  </p:ext>
                </p:extLst>
              </p:nvPr>
            </p:nvGraphicFramePr>
            <p:xfrm rot="16453541">
              <a:off x="-1893855" y="-1234513"/>
              <a:ext cx="7640996" cy="11413174"/>
            </p:xfrm>
            <a:graphic>
              <a:graphicData uri="http://schemas.microsoft.com/office/drawing/2017/model3d">
                <am3d:model3d r:embed="rId14">
                  <am3d:spPr>
                    <a:xfrm rot="16453541">
                      <a:off x="0" y="0"/>
                      <a:ext cx="7640996" cy="11413174"/>
                    </a:xfrm>
                    <a:prstGeom prst="rect">
                      <a:avLst/>
                    </a:prstGeom>
                  </am3d:spPr>
                  <am3d:camera>
                    <am3d:pos x="2815788" y="16299156" z="66227195"/>
                    <am3d:up dx="0" dy="36000000" dz="0"/>
                    <am3d:lookAt x="2815788" y="16299156" z="0"/>
                    <am3d:perspective fov="5197699"/>
                  </am3d:camera>
                  <am3d:trans>
                    <am3d:meterPerModelUnit n="5053120" d="1000000"/>
                    <am3d:preTrans dx="16275064" dy="10396050" dz="15968778"/>
                    <am3d:scale>
                      <am3d:sx n="1000000" d="1000000"/>
                      <am3d:sy n="1000000" d="1000000"/>
                      <am3d:sz n="1000000" d="1000000"/>
                    </am3d:scale>
                    <am3d:rot ax="5685923" ay="1631510" az="-4780051"/>
                    <am3d:postTrans dx="2815788" dy="16299155" dz="0"/>
                  </am3d:trans>
                  <am3d:raster rName="Office3DRenderer" rVer="16.0.8326">
                    <am3d:blip r:embed="rId1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5EEAC20F-6443-2147-0C9E-81A6FB2CB04F}"/>
                  </a:ext>
                </a:extLst>
              </p:cNvPr>
              <p:cNvPicPr>
                <a:picLocks noGrp="1" noRot="1" noChangeAspect="1" noMove="1" noResize="1" noEditPoints="1" noAdjustHandles="1" noChangeArrowheads="1" noChangeShapeType="1" noCrop="1"/>
              </p:cNvPicPr>
              <p:nvPr/>
            </p:nvPicPr>
            <p:blipFill>
              <a:blip r:embed="rId15"/>
              <a:stretch>
                <a:fillRect/>
              </a:stretch>
            </p:blipFill>
            <p:spPr>
              <a:xfrm rot="16453541">
                <a:off x="-1893855" y="-1234513"/>
                <a:ext cx="7640996" cy="11413174"/>
              </a:xfrm>
              <a:prstGeom prst="rect">
                <a:avLst/>
              </a:prstGeom>
            </p:spPr>
          </p:pic>
        </mc:Fallback>
      </mc:AlternateContent>
      <p:pic>
        <p:nvPicPr>
          <p:cNvPr id="5" name="Picture 4">
            <a:extLst>
              <a:ext uri="{FF2B5EF4-FFF2-40B4-BE49-F238E27FC236}">
                <a16:creationId xmlns:a16="http://schemas.microsoft.com/office/drawing/2014/main" id="{D8E2F6E0-BB3C-669B-5E7E-18FE46D9699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792432" y="39712"/>
            <a:ext cx="607132" cy="724526"/>
          </a:xfrm>
          <a:prstGeom prst="rect">
            <a:avLst/>
          </a:prstGeom>
        </p:spPr>
      </p:pic>
    </p:spTree>
    <p:extLst>
      <p:ext uri="{BB962C8B-B14F-4D97-AF65-F5344CB8AC3E}">
        <p14:creationId xmlns:p14="http://schemas.microsoft.com/office/powerpoint/2010/main" val="1395870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0"/>
            <a:ext cx="12192003" cy="6858000"/>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EA39176C-D6AC-8818-584D-4846B4D8ED84}"/>
                  </a:ext>
                </a:extLst>
              </p:cNvPr>
              <p:cNvGraphicFramePr>
                <a:graphicFrameLocks/>
              </p:cNvGraphicFramePr>
              <p:nvPr/>
            </p:nvGraphicFramePr>
            <p:xfrm rot="16200000">
              <a:off x="6133250" y="-1806492"/>
              <a:ext cx="5051647" cy="9862767"/>
            </p:xfrm>
            <a:graphic>
              <a:graphicData uri="http://schemas.microsoft.com/office/drawing/2017/model3d">
                <am3d:model3d r:embed="rId2">
                  <am3d:spPr>
                    <a:xfrm rot="16200000">
                      <a:off x="0" y="0"/>
                      <a:ext cx="5051647" cy="9862767"/>
                    </a:xfrm>
                    <a:prstGeom prst="rect">
                      <a:avLst/>
                    </a:prstGeom>
                  </am3d:spPr>
                  <am3d:camera>
                    <am3d:pos x="910636" y="-7806798" z="69400463"/>
                    <am3d:up dx="0" dy="36000000" dz="0"/>
                    <am3d:lookAt x="910636" y="-7806798" z="0"/>
                    <am3d:perspective fov="5547642"/>
                  </am3d:camera>
                  <am3d:trans>
                    <am3d:meterPerModelUnit n="4255319" d="1000000"/>
                    <am3d:preTrans dx="-12582803" dy="3666665" dz="18244467"/>
                    <am3d:scale>
                      <am3d:sx n="1000000" d="1000000"/>
                      <am3d:sy n="1000000" d="1000000"/>
                      <am3d:sz n="1000000" d="1000000"/>
                    </am3d:scale>
                    <am3d:rot ax="5470755" ay="2809819" az="-5303404"/>
                    <am3d:postTrans dx="910635" dy="-7806797"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EA39176C-D6AC-8818-584D-4846B4D8ED84}"/>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6133250" y="-1806492"/>
                <a:ext cx="5051647" cy="98627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08B02550-FBDF-2FCB-F3E8-CB2BE9DB3E27}"/>
                  </a:ext>
                </a:extLst>
              </p:cNvPr>
              <p:cNvGraphicFramePr>
                <a:graphicFrameLocks noChangeAspect="1"/>
              </p:cNvGraphicFramePr>
              <p:nvPr/>
            </p:nvGraphicFramePr>
            <p:xfrm rot="5228349">
              <a:off x="2075607" y="-788150"/>
              <a:ext cx="4981029" cy="8504892"/>
            </p:xfrm>
            <a:graphic>
              <a:graphicData uri="http://schemas.microsoft.com/office/drawing/2017/model3d">
                <am3d:model3d r:embed="rId4">
                  <am3d:spPr>
                    <a:xfrm rot="5228349">
                      <a:off x="0" y="0"/>
                      <a:ext cx="4981029" cy="8504892"/>
                    </a:xfrm>
                    <a:prstGeom prst="rect">
                      <a:avLst/>
                    </a:prstGeom>
                  </am3d:spPr>
                  <am3d:camera>
                    <am3d:pos x="0" y="0" z="70931446"/>
                    <am3d:up dx="0" dy="36000000" dz="0"/>
                    <am3d:lookAt x="0" y="0" z="0"/>
                    <am3d:perspective fov="2700000"/>
                  </am3d:camera>
                  <am3d:trans>
                    <am3d:meterPerModelUnit n="2777777" d="1000000"/>
                    <am3d:preTrans dx="1000000" dy="0" dz="11499999"/>
                    <am3d:scale>
                      <am3d:sx n="1000000" d="1000000"/>
                      <am3d:sy n="1000000" d="1000000"/>
                      <am3d:sz n="1000000" d="1000000"/>
                    </am3d:scale>
                    <am3d:rot ax="5340369" ay="2214083" az="5300710"/>
                    <am3d:postTrans dx="0" dy="0" dz="0"/>
                  </am3d:trans>
                  <am3d:raster rName="Office3DRenderer" rVer="16.0.8326">
                    <am3d:blip r:embed="rId5"/>
                  </am3d:raster>
                  <am3d:objViewport viewportSz="98001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08B02550-FBDF-2FCB-F3E8-CB2BE9DB3E27}"/>
                  </a:ext>
                </a:extLst>
              </p:cNvPr>
              <p:cNvPicPr>
                <a:picLocks noGrp="1" noRot="1" noChangeAspect="1" noMove="1" noResize="1" noEditPoints="1" noAdjustHandles="1" noChangeArrowheads="1" noChangeShapeType="1" noCrop="1"/>
              </p:cNvPicPr>
              <p:nvPr/>
            </p:nvPicPr>
            <p:blipFill>
              <a:blip r:embed="rId5"/>
              <a:stretch>
                <a:fillRect/>
              </a:stretch>
            </p:blipFill>
            <p:spPr>
              <a:xfrm rot="5228349">
                <a:off x="2075607" y="-788150"/>
                <a:ext cx="4981029" cy="850489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5EEAC20F-6443-2147-0C9E-81A6FB2CB04F}"/>
                  </a:ext>
                </a:extLst>
              </p:cNvPr>
              <p:cNvGraphicFramePr>
                <a:graphicFrameLocks/>
              </p:cNvGraphicFramePr>
              <p:nvPr/>
            </p:nvGraphicFramePr>
            <p:xfrm rot="16453541">
              <a:off x="-1893855" y="-1234513"/>
              <a:ext cx="7640996" cy="11413174"/>
            </p:xfrm>
            <a:graphic>
              <a:graphicData uri="http://schemas.microsoft.com/office/drawing/2017/model3d">
                <am3d:model3d r:embed="rId6">
                  <am3d:spPr>
                    <a:xfrm rot="16453541">
                      <a:off x="0" y="0"/>
                      <a:ext cx="7640996" cy="11413174"/>
                    </a:xfrm>
                    <a:prstGeom prst="rect">
                      <a:avLst/>
                    </a:prstGeom>
                  </am3d:spPr>
                  <am3d:camera>
                    <am3d:pos x="2815788" y="16299156" z="66227195"/>
                    <am3d:up dx="0" dy="36000000" dz="0"/>
                    <am3d:lookAt x="2815788" y="16299156" z="0"/>
                    <am3d:perspective fov="5197699"/>
                  </am3d:camera>
                  <am3d:trans>
                    <am3d:meterPerModelUnit n="5053120" d="1000000"/>
                    <am3d:preTrans dx="16275064" dy="10396050" dz="15968778"/>
                    <am3d:scale>
                      <am3d:sx n="1000000" d="1000000"/>
                      <am3d:sy n="1000000" d="1000000"/>
                      <am3d:sz n="1000000" d="1000000"/>
                    </am3d:scale>
                    <am3d:rot ax="5685923" ay="1631510" az="-4780051"/>
                    <am3d:postTrans dx="2815788" dy="16299155"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5EEAC20F-6443-2147-0C9E-81A6FB2CB04F}"/>
                  </a:ext>
                </a:extLst>
              </p:cNvPr>
              <p:cNvPicPr>
                <a:picLocks noGrp="1" noRot="1" noChangeAspect="1" noMove="1" noResize="1" noEditPoints="1" noAdjustHandles="1" noChangeArrowheads="1" noChangeShapeType="1" noCrop="1"/>
              </p:cNvPicPr>
              <p:nvPr/>
            </p:nvPicPr>
            <p:blipFill>
              <a:blip r:embed="rId7"/>
              <a:stretch>
                <a:fillRect/>
              </a:stretch>
            </p:blipFill>
            <p:spPr>
              <a:xfrm rot="16453541">
                <a:off x="-1893855" y="-1234513"/>
                <a:ext cx="7640996" cy="11413174"/>
              </a:xfrm>
              <a:prstGeom prst="rect">
                <a:avLst/>
              </a:prstGeom>
            </p:spPr>
          </p:pic>
        </mc:Fallback>
      </mc:AlternateContent>
      <p:pic>
        <p:nvPicPr>
          <p:cNvPr id="15" name="Picture 14">
            <a:extLst>
              <a:ext uri="{FF2B5EF4-FFF2-40B4-BE49-F238E27FC236}">
                <a16:creationId xmlns:a16="http://schemas.microsoft.com/office/drawing/2014/main" id="{79274B99-C9BB-215A-4E63-610A7001F0F1}"/>
              </a:ext>
            </a:extLst>
          </p:cNvPr>
          <p:cNvPicPr>
            <a:picLocks noChangeAspect="1"/>
          </p:cNvPicPr>
          <p:nvPr/>
        </p:nvPicPr>
        <p:blipFill>
          <a:blip r:embed="rId8">
            <a:extLst>
              <a:ext uri="{BEBA8EAE-BF5A-486C-A8C5-ECC9F3942E4B}">
                <a14:imgProps xmlns:a14="http://schemas.microsoft.com/office/drawing/2010/main">
                  <a14:imgLayer r:embed="rId9">
                    <a14:imgEffect>
                      <a14:artisticBlur/>
                    </a14:imgEffect>
                  </a14:imgLayer>
                </a14:imgProps>
              </a:ext>
            </a:extLst>
          </a:blip>
          <a:stretch>
            <a:fillRect/>
          </a:stretch>
        </p:blipFill>
        <p:spPr>
          <a:xfrm>
            <a:off x="0" y="-11469"/>
            <a:ext cx="12191999" cy="6880935"/>
          </a:xfrm>
          <a:prstGeom prst="rect">
            <a:avLst/>
          </a:prstGeom>
        </p:spPr>
      </p:pic>
      <p:sp>
        <p:nvSpPr>
          <p:cNvPr id="17" name="TextBox 16">
            <a:extLst>
              <a:ext uri="{FF2B5EF4-FFF2-40B4-BE49-F238E27FC236}">
                <a16:creationId xmlns:a16="http://schemas.microsoft.com/office/drawing/2014/main" id="{168D99F6-8FCF-5447-B246-ED962B656487}"/>
              </a:ext>
            </a:extLst>
          </p:cNvPr>
          <p:cNvSpPr txBox="1"/>
          <p:nvPr/>
        </p:nvSpPr>
        <p:spPr>
          <a:xfrm>
            <a:off x="1539238" y="1917529"/>
            <a:ext cx="9113520" cy="2554545"/>
          </a:xfrm>
          <a:prstGeom prst="rect">
            <a:avLst/>
          </a:prstGeom>
          <a:noFill/>
        </p:spPr>
        <p:txBody>
          <a:bodyPr wrap="square" rtlCol="0">
            <a:spAutoFit/>
          </a:bodyPr>
          <a:lstStyle/>
          <a:p>
            <a:pPr algn="ctr"/>
            <a:r>
              <a:rPr lang="en-US" sz="8000" b="1" dirty="0">
                <a:solidFill>
                  <a:schemeClr val="bg1"/>
                </a:solidFill>
                <a:latin typeface="Raleway" pitchFamily="2" charset="0"/>
              </a:rPr>
              <a:t>Your Smart Home Awaits</a:t>
            </a:r>
          </a:p>
        </p:txBody>
      </p:sp>
      <p:pic>
        <p:nvPicPr>
          <p:cNvPr id="5" name="Picture 4">
            <a:extLst>
              <a:ext uri="{FF2B5EF4-FFF2-40B4-BE49-F238E27FC236}">
                <a16:creationId xmlns:a16="http://schemas.microsoft.com/office/drawing/2014/main" id="{A264E662-477E-EFD7-D80D-B9E4BCC2A1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5792432" y="39712"/>
            <a:ext cx="607132" cy="724526"/>
          </a:xfrm>
          <a:prstGeom prst="rect">
            <a:avLst/>
          </a:prstGeom>
        </p:spPr>
      </p:pic>
    </p:spTree>
    <p:extLst>
      <p:ext uri="{BB962C8B-B14F-4D97-AF65-F5344CB8AC3E}">
        <p14:creationId xmlns:p14="http://schemas.microsoft.com/office/powerpoint/2010/main" val="42214564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a:extLst>
              <a:ext uri="{FF2B5EF4-FFF2-40B4-BE49-F238E27FC236}">
                <a16:creationId xmlns:a16="http://schemas.microsoft.com/office/drawing/2014/main" id="{340D10E9-5330-2D52-02CE-5579603523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792432" y="267361"/>
            <a:ext cx="607132" cy="724526"/>
          </a:xfrm>
          <a:prstGeom prst="rect">
            <a:avLst/>
          </a:prstGeom>
        </p:spPr>
      </p:pic>
      <p:sp>
        <p:nvSpPr>
          <p:cNvPr id="17" name="TextBox 16">
            <a:extLst>
              <a:ext uri="{FF2B5EF4-FFF2-40B4-BE49-F238E27FC236}">
                <a16:creationId xmlns:a16="http://schemas.microsoft.com/office/drawing/2014/main" id="{168D99F6-8FCF-5447-B246-ED962B656487}"/>
              </a:ext>
            </a:extLst>
          </p:cNvPr>
          <p:cNvSpPr txBox="1"/>
          <p:nvPr/>
        </p:nvSpPr>
        <p:spPr>
          <a:xfrm>
            <a:off x="1539238" y="1917529"/>
            <a:ext cx="9113520" cy="2554545"/>
          </a:xfrm>
          <a:prstGeom prst="rect">
            <a:avLst/>
          </a:prstGeom>
          <a:noFill/>
        </p:spPr>
        <p:txBody>
          <a:bodyPr wrap="square" rtlCol="0">
            <a:spAutoFit/>
          </a:bodyPr>
          <a:lstStyle/>
          <a:p>
            <a:pPr algn="ctr"/>
            <a:r>
              <a:rPr lang="en-US" sz="8000" b="1" dirty="0">
                <a:latin typeface="Raleway" pitchFamily="2" charset="0"/>
              </a:rPr>
              <a:t>Ready to Make the Switch?</a:t>
            </a:r>
          </a:p>
        </p:txBody>
      </p:sp>
    </p:spTree>
    <p:extLst>
      <p:ext uri="{BB962C8B-B14F-4D97-AF65-F5344CB8AC3E}">
        <p14:creationId xmlns:p14="http://schemas.microsoft.com/office/powerpoint/2010/main" val="2112614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B3D9AC5-F3C6-59A8-D057-844D8A0DEE36}"/>
                  </a:ext>
                </a:extLst>
              </p:cNvPr>
              <p:cNvGraphicFramePr>
                <a:graphicFrameLocks noChangeAspect="1"/>
              </p:cNvGraphicFramePr>
              <p:nvPr>
                <p:extLst>
                  <p:ext uri="{D42A27DB-BD31-4B8C-83A1-F6EECF244321}">
                    <p14:modId xmlns:p14="http://schemas.microsoft.com/office/powerpoint/2010/main" val="650001779"/>
                  </p:ext>
                </p:extLst>
              </p:nvPr>
            </p:nvGraphicFramePr>
            <p:xfrm rot="5400000">
              <a:off x="-1651288" y="7525491"/>
              <a:ext cx="4028284" cy="5247246"/>
            </p:xfrm>
            <a:graphic>
              <a:graphicData uri="http://schemas.microsoft.com/office/drawing/2017/model3d">
                <am3d:model3d r:embed="rId2">
                  <am3d:spPr>
                    <a:xfrm rot="5400000">
                      <a:off x="0" y="0"/>
                      <a:ext cx="4028284" cy="5247246"/>
                    </a:xfrm>
                    <a:prstGeom prst="rect">
                      <a:avLst/>
                    </a:prstGeom>
                  </am3d:spPr>
                  <am3d:camera>
                    <am3d:pos x="0" y="0" z="70931446"/>
                    <am3d:up dx="0" dy="36000000" dz="0"/>
                    <am3d:lookAt x="0" y="0" z="0"/>
                    <am3d:perspective fov="2700000"/>
                  </am3d:camera>
                  <am3d:trans>
                    <am3d:meterPerModelUnit n="2777777" d="1000000"/>
                    <am3d:preTrans dx="1000000" dy="0" dz="11499999"/>
                    <am3d:scale>
                      <am3d:sx n="1000000" d="1000000"/>
                      <am3d:sy n="1000000" d="1000000"/>
                      <am3d:sz n="1000000" d="1000000"/>
                    </am3d:scale>
                    <am3d:rot ax="8790856" ay="2659153" az="9311675"/>
                    <am3d:postTrans dx="0" dy="0" dz="0"/>
                  </am3d:trans>
                  <am3d:raster rName="Office3DRenderer" rVer="16.0.8326">
                    <am3d:blip r:embed="rId3"/>
                  </am3d:raster>
                  <am3d:objViewport viewportSz="54186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B3D9AC5-F3C6-59A8-D057-844D8A0DEE36}"/>
                  </a:ext>
                </a:extLst>
              </p:cNvPr>
              <p:cNvPicPr>
                <a:picLocks noGrp="1" noRot="1" noChangeAspect="1" noMove="1" noResize="1" noEditPoints="1" noAdjustHandles="1" noChangeArrowheads="1" noChangeShapeType="1" noCrop="1"/>
              </p:cNvPicPr>
              <p:nvPr/>
            </p:nvPicPr>
            <p:blipFill>
              <a:blip r:embed="rId3"/>
              <a:stretch>
                <a:fillRect/>
              </a:stretch>
            </p:blipFill>
            <p:spPr>
              <a:xfrm rot="5400000">
                <a:off x="-1651288" y="7525491"/>
                <a:ext cx="4028284" cy="5247246"/>
              </a:xfrm>
              <a:prstGeom prst="rect">
                <a:avLst/>
              </a:prstGeom>
            </p:spPr>
          </p:pic>
        </mc:Fallback>
      </mc:AlternateContent>
      <p:pic>
        <p:nvPicPr>
          <p:cNvPr id="6" name="Picture 4">
            <a:extLst>
              <a:ext uri="{FF2B5EF4-FFF2-40B4-BE49-F238E27FC236}">
                <a16:creationId xmlns:a16="http://schemas.microsoft.com/office/drawing/2014/main" id="{DBB3D85E-14D0-8EF6-F0ED-A259B459DA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83480" y="1947477"/>
            <a:ext cx="2225040" cy="2655270"/>
          </a:xfrm>
          <a:prstGeom prst="rect">
            <a:avLst/>
          </a:prstGeom>
        </p:spPr>
      </p:pic>
      <p:sp>
        <p:nvSpPr>
          <p:cNvPr id="2" name="TextBox 1">
            <a:extLst>
              <a:ext uri="{FF2B5EF4-FFF2-40B4-BE49-F238E27FC236}">
                <a16:creationId xmlns:a16="http://schemas.microsoft.com/office/drawing/2014/main" id="{0EEAD3B6-F696-254D-B29E-D1613FD959F2}"/>
              </a:ext>
            </a:extLst>
          </p:cNvPr>
          <p:cNvSpPr txBox="1"/>
          <p:nvPr/>
        </p:nvSpPr>
        <p:spPr>
          <a:xfrm>
            <a:off x="4815840" y="4138142"/>
            <a:ext cx="2560321" cy="523220"/>
          </a:xfrm>
          <a:prstGeom prst="rect">
            <a:avLst/>
          </a:prstGeom>
          <a:noFill/>
        </p:spPr>
        <p:txBody>
          <a:bodyPr wrap="square" rtlCol="0">
            <a:spAutoFit/>
          </a:bodyPr>
          <a:lstStyle/>
          <a:p>
            <a:pPr algn="ctr"/>
            <a:r>
              <a:rPr lang="en-US" sz="2800" b="1" dirty="0">
                <a:solidFill>
                  <a:srgbClr val="3D96A5"/>
                </a:solidFill>
                <a:latin typeface="Raleway" pitchFamily="2" charset="0"/>
              </a:rPr>
              <a:t>SMART</a:t>
            </a:r>
            <a:r>
              <a:rPr lang="en-US" sz="2800" b="1" dirty="0">
                <a:solidFill>
                  <a:schemeClr val="bg2">
                    <a:lumMod val="25000"/>
                  </a:schemeClr>
                </a:solidFill>
                <a:latin typeface="Raleway" pitchFamily="2" charset="0"/>
              </a:rPr>
              <a:t> HOME</a:t>
            </a:r>
          </a:p>
        </p:txBody>
      </p:sp>
      <p:sp>
        <p:nvSpPr>
          <p:cNvPr id="7" name="TextBox 6">
            <a:extLst>
              <a:ext uri="{FF2B5EF4-FFF2-40B4-BE49-F238E27FC236}">
                <a16:creationId xmlns:a16="http://schemas.microsoft.com/office/drawing/2014/main" id="{ACDA9176-1B1A-5469-DAE9-670771676597}"/>
              </a:ext>
            </a:extLst>
          </p:cNvPr>
          <p:cNvSpPr txBox="1"/>
          <p:nvPr/>
        </p:nvSpPr>
        <p:spPr>
          <a:xfrm>
            <a:off x="4167981" y="4602747"/>
            <a:ext cx="3856038" cy="307777"/>
          </a:xfrm>
          <a:prstGeom prst="rect">
            <a:avLst/>
          </a:prstGeom>
          <a:noFill/>
        </p:spPr>
        <p:txBody>
          <a:bodyPr wrap="square">
            <a:spAutoFit/>
          </a:bodyPr>
          <a:lstStyle/>
          <a:p>
            <a:pPr algn="ctr"/>
            <a:r>
              <a:rPr lang="en-US" sz="1400" b="1" dirty="0">
                <a:latin typeface="Raleway" pitchFamily="2" charset="0"/>
              </a:rPr>
              <a:t>Experience the Future: Smart Home Design</a:t>
            </a:r>
          </a:p>
        </p:txBody>
      </p:sp>
      <p:sp>
        <p:nvSpPr>
          <p:cNvPr id="9" name="TextBox 8">
            <a:extLst>
              <a:ext uri="{FF2B5EF4-FFF2-40B4-BE49-F238E27FC236}">
                <a16:creationId xmlns:a16="http://schemas.microsoft.com/office/drawing/2014/main" id="{F0C5296F-69DC-4D30-C29C-B5CDEE2A7929}"/>
              </a:ext>
            </a:extLst>
          </p:cNvPr>
          <p:cNvSpPr txBox="1"/>
          <p:nvPr/>
        </p:nvSpPr>
        <p:spPr>
          <a:xfrm>
            <a:off x="13751309" y="4910524"/>
            <a:ext cx="2676285" cy="2554545"/>
          </a:xfrm>
          <a:prstGeom prst="rect">
            <a:avLst/>
          </a:prstGeom>
          <a:noFill/>
        </p:spPr>
        <p:txBody>
          <a:bodyPr wrap="square">
            <a:spAutoFit/>
          </a:bodyPr>
          <a:lstStyle/>
          <a:p>
            <a:pPr algn="just"/>
            <a:r>
              <a:rPr lang="en-US" sz="1600" b="1" dirty="0">
                <a:latin typeface="Raleway" pitchFamily="2" charset="0"/>
              </a:rPr>
              <a:t>Imagine a home that anticipates your needs, simplifies your life, and enhances your comfort. A smart home integrates cutting-edge technology to offer unparalleled convenience, energy efficiency, and security all at your fingertips.</a:t>
            </a:r>
          </a:p>
        </p:txBody>
      </p:sp>
    </p:spTree>
    <p:extLst>
      <p:ext uri="{BB962C8B-B14F-4D97-AF65-F5344CB8AC3E}">
        <p14:creationId xmlns:p14="http://schemas.microsoft.com/office/powerpoint/2010/main" val="406410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9D5B75-1A4B-E731-C8F8-94F3D39B0203}"/>
              </a:ext>
            </a:extLst>
          </p:cNvPr>
          <p:cNvSpPr/>
          <p:nvPr/>
        </p:nvSpPr>
        <p:spPr>
          <a:xfrm>
            <a:off x="-3" y="-7187977"/>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EEC7269B-92D9-4E48-5529-FE8CEE0225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54445" y="-9742593"/>
            <a:ext cx="16922910" cy="20703732"/>
          </a:xfrm>
          <a:prstGeom prst="rect">
            <a:avLst/>
          </a:prstGeom>
        </p:spPr>
      </p:pic>
      <p:sp>
        <p:nvSpPr>
          <p:cNvPr id="2" name="TextBox 1">
            <a:extLst>
              <a:ext uri="{FF2B5EF4-FFF2-40B4-BE49-F238E27FC236}">
                <a16:creationId xmlns:a16="http://schemas.microsoft.com/office/drawing/2014/main" id="{0EEAD3B6-F696-254D-B29E-D1613FD959F2}"/>
              </a:ext>
            </a:extLst>
          </p:cNvPr>
          <p:cNvSpPr txBox="1"/>
          <p:nvPr/>
        </p:nvSpPr>
        <p:spPr>
          <a:xfrm>
            <a:off x="9096615" y="705743"/>
            <a:ext cx="2560321" cy="523220"/>
          </a:xfrm>
          <a:prstGeom prst="rect">
            <a:avLst/>
          </a:prstGeom>
          <a:noFill/>
        </p:spPr>
        <p:txBody>
          <a:bodyPr wrap="square" rtlCol="0">
            <a:spAutoFit/>
          </a:bodyPr>
          <a:lstStyle/>
          <a:p>
            <a:pPr algn="ctr"/>
            <a:r>
              <a:rPr lang="en-US" sz="2800" b="1" dirty="0">
                <a:solidFill>
                  <a:srgbClr val="3D96A5"/>
                </a:solidFill>
                <a:latin typeface="Raleway" pitchFamily="2" charset="0"/>
              </a:rPr>
              <a:t>SMART</a:t>
            </a:r>
            <a:r>
              <a:rPr lang="en-US" sz="2800" b="1" dirty="0">
                <a:solidFill>
                  <a:schemeClr val="bg2">
                    <a:lumMod val="25000"/>
                  </a:schemeClr>
                </a:solidFill>
                <a:latin typeface="Raleway" pitchFamily="2" charset="0"/>
              </a:rPr>
              <a:t> HOME</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B3D9AC5-F3C6-59A8-D057-844D8A0DEE36}"/>
                  </a:ext>
                </a:extLst>
              </p:cNvPr>
              <p:cNvGraphicFramePr>
                <a:graphicFrameLocks noChangeAspect="1"/>
              </p:cNvGraphicFramePr>
              <p:nvPr>
                <p:extLst>
                  <p:ext uri="{D42A27DB-BD31-4B8C-83A1-F6EECF244321}">
                    <p14:modId xmlns:p14="http://schemas.microsoft.com/office/powerpoint/2010/main" val="1623027364"/>
                  </p:ext>
                </p:extLst>
              </p:nvPr>
            </p:nvGraphicFramePr>
            <p:xfrm rot="5400000">
              <a:off x="2278133" y="-422270"/>
              <a:ext cx="5075411" cy="8561552"/>
            </p:xfrm>
            <a:graphic>
              <a:graphicData uri="http://schemas.microsoft.com/office/drawing/2017/model3d">
                <am3d:model3d r:embed="rId4">
                  <am3d:spPr>
                    <a:xfrm rot="5400000">
                      <a:off x="0" y="0"/>
                      <a:ext cx="5075411" cy="8561552"/>
                    </a:xfrm>
                    <a:prstGeom prst="rect">
                      <a:avLst/>
                    </a:prstGeom>
                  </am3d:spPr>
                  <am3d:camera>
                    <am3d:pos x="0" y="0" z="70931446"/>
                    <am3d:up dx="0" dy="36000000" dz="0"/>
                    <am3d:lookAt x="0" y="0" z="0"/>
                    <am3d:perspective fov="2700000"/>
                  </am3d:camera>
                  <am3d:trans>
                    <am3d:meterPerModelUnit n="2777777" d="1000000"/>
                    <am3d:preTrans dx="1000000" dy="0" dz="11499999"/>
                    <am3d:scale>
                      <am3d:sx n="1000000" d="1000000"/>
                      <am3d:sy n="1000000" d="1000000"/>
                      <am3d:sz n="1000000" d="1000000"/>
                    </am3d:scale>
                    <am3d:rot ax="5400000" ay="3600000" az="5400000"/>
                    <am3d:postTrans dx="0" dy="0" dz="0"/>
                  </am3d:trans>
                  <am3d:raster rName="Office3DRenderer" rVer="16.0.8326">
                    <am3d:blip r:embed="rId5"/>
                  </am3d:raster>
                  <am3d:objViewport viewportSz="980015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B3D9AC5-F3C6-59A8-D057-844D8A0DEE36}"/>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2278133" y="-422270"/>
                <a:ext cx="5075411" cy="8561552"/>
              </a:xfrm>
              <a:prstGeom prst="rect">
                <a:avLst/>
              </a:prstGeom>
            </p:spPr>
          </p:pic>
        </mc:Fallback>
      </mc:AlternateContent>
      <p:sp>
        <p:nvSpPr>
          <p:cNvPr id="5" name="TextBox 4">
            <a:extLst>
              <a:ext uri="{FF2B5EF4-FFF2-40B4-BE49-F238E27FC236}">
                <a16:creationId xmlns:a16="http://schemas.microsoft.com/office/drawing/2014/main" id="{86983BBE-1DB3-FADB-1215-3A195D1EB6F6}"/>
              </a:ext>
            </a:extLst>
          </p:cNvPr>
          <p:cNvSpPr txBox="1"/>
          <p:nvPr/>
        </p:nvSpPr>
        <p:spPr>
          <a:xfrm>
            <a:off x="3209687" y="674966"/>
            <a:ext cx="2560322" cy="584775"/>
          </a:xfrm>
          <a:prstGeom prst="rect">
            <a:avLst/>
          </a:prstGeom>
          <a:noFill/>
        </p:spPr>
        <p:txBody>
          <a:bodyPr wrap="square">
            <a:spAutoFit/>
            <a:scene3d>
              <a:camera prst="perspectiveRelaxedModerately"/>
              <a:lightRig rig="threePt" dir="t"/>
            </a:scene3d>
          </a:bodyPr>
          <a:lstStyle/>
          <a:p>
            <a:pPr algn="ctr"/>
            <a:r>
              <a:rPr lang="en-US" sz="1600" b="1" dirty="0">
                <a:ln w="3175">
                  <a:noFill/>
                </a:ln>
                <a:solidFill>
                  <a:schemeClr val="bg1"/>
                </a:solidFill>
                <a:latin typeface="Raleway" pitchFamily="2" charset="0"/>
              </a:rPr>
              <a:t>Your Gateway to Modern Living</a:t>
            </a:r>
          </a:p>
        </p:txBody>
      </p:sp>
      <p:sp>
        <p:nvSpPr>
          <p:cNvPr id="8" name="TextBox 7">
            <a:extLst>
              <a:ext uri="{FF2B5EF4-FFF2-40B4-BE49-F238E27FC236}">
                <a16:creationId xmlns:a16="http://schemas.microsoft.com/office/drawing/2014/main" id="{DC518A8F-6140-EBA3-2BF4-0524126B3DFB}"/>
              </a:ext>
            </a:extLst>
          </p:cNvPr>
          <p:cNvSpPr txBox="1"/>
          <p:nvPr/>
        </p:nvSpPr>
        <p:spPr>
          <a:xfrm>
            <a:off x="9038632" y="2137684"/>
            <a:ext cx="2676285" cy="2554545"/>
          </a:xfrm>
          <a:prstGeom prst="rect">
            <a:avLst/>
          </a:prstGeom>
          <a:noFill/>
        </p:spPr>
        <p:txBody>
          <a:bodyPr wrap="square">
            <a:spAutoFit/>
          </a:bodyPr>
          <a:lstStyle/>
          <a:p>
            <a:pPr algn="just"/>
            <a:r>
              <a:rPr lang="en-US" sz="1600" b="1" dirty="0">
                <a:latin typeface="Raleway" pitchFamily="2" charset="0"/>
              </a:rPr>
              <a:t>Imagine a home that anticipates your needs, simplifies your life, and enhances your comfort. A smart home integrates cutting-edge technology to offer unparalleled convenience, energy efficiency, and security all at your fingertips.</a:t>
            </a:r>
          </a:p>
        </p:txBody>
      </p:sp>
      <p:sp>
        <p:nvSpPr>
          <p:cNvPr id="10" name="TextBox 9">
            <a:extLst>
              <a:ext uri="{FF2B5EF4-FFF2-40B4-BE49-F238E27FC236}">
                <a16:creationId xmlns:a16="http://schemas.microsoft.com/office/drawing/2014/main" id="{543177AA-D3A7-F534-DB7C-677D4C8FC407}"/>
              </a:ext>
            </a:extLst>
          </p:cNvPr>
          <p:cNvSpPr txBox="1"/>
          <p:nvPr/>
        </p:nvSpPr>
        <p:spPr>
          <a:xfrm>
            <a:off x="3631032" y="-7503161"/>
            <a:ext cx="5837433" cy="1031051"/>
          </a:xfrm>
          <a:prstGeom prst="rect">
            <a:avLst/>
          </a:prstGeom>
          <a:noFill/>
        </p:spPr>
        <p:txBody>
          <a:bodyPr wrap="square">
            <a:spAutoFit/>
            <a:scene3d>
              <a:camera prst="perspectiveAbove"/>
              <a:lightRig rig="threePt" dir="t"/>
            </a:scene3d>
          </a:bodyPr>
          <a:lstStyle/>
          <a:p>
            <a:pPr algn="l"/>
            <a:r>
              <a:rPr lang="en-US" sz="6000" b="1" spc="120" dirty="0">
                <a:solidFill>
                  <a:schemeClr val="bg1"/>
                </a:solidFill>
                <a:latin typeface="Raleway" pitchFamily="2" charset="0"/>
              </a:rPr>
              <a:t>La</a:t>
            </a:r>
            <a:r>
              <a:rPr lang="en-US" sz="6000" b="1" spc="120" dirty="0">
                <a:solidFill>
                  <a:schemeClr val="tx1">
                    <a:lumMod val="85000"/>
                    <a:lumOff val="15000"/>
                  </a:schemeClr>
                </a:solidFill>
                <a:latin typeface="Raleway" pitchFamily="2" charset="0"/>
              </a:rPr>
              <a:t>ser Secur</a:t>
            </a:r>
            <a:r>
              <a:rPr lang="en-US" sz="6000" b="1" spc="120" dirty="0">
                <a:solidFill>
                  <a:schemeClr val="bg1"/>
                </a:solidFill>
                <a:latin typeface="Raleway" pitchFamily="2" charset="0"/>
              </a:rPr>
              <a:t>ity</a:t>
            </a:r>
          </a:p>
        </p:txBody>
      </p:sp>
      <p:sp>
        <p:nvSpPr>
          <p:cNvPr id="11" name="TextBox 10">
            <a:extLst>
              <a:ext uri="{FF2B5EF4-FFF2-40B4-BE49-F238E27FC236}">
                <a16:creationId xmlns:a16="http://schemas.microsoft.com/office/drawing/2014/main" id="{DC386AFA-5A3C-4055-B03E-786D86EE4399}"/>
              </a:ext>
            </a:extLst>
          </p:cNvPr>
          <p:cNvSpPr txBox="1"/>
          <p:nvPr/>
        </p:nvSpPr>
        <p:spPr>
          <a:xfrm>
            <a:off x="14942527" y="2383905"/>
            <a:ext cx="1748602" cy="2308324"/>
          </a:xfrm>
          <a:prstGeom prst="rect">
            <a:avLst/>
          </a:prstGeom>
          <a:noFill/>
        </p:spPr>
        <p:txBody>
          <a:bodyPr wrap="square">
            <a:spAutoFit/>
          </a:bodyPr>
          <a:lstStyle/>
          <a:p>
            <a:r>
              <a:rPr lang="en-US" sz="1200" b="1" dirty="0">
                <a:solidFill>
                  <a:schemeClr val="bg1"/>
                </a:solidFill>
                <a:effectLst/>
                <a:latin typeface="Raleway" pitchFamily="2" charset="0"/>
              </a:rPr>
              <a:t>For the safe and dependable protection of property and valuables, laser security systems are a great option. They function by directing laser beams into pre-designated locations, forming an invisible barrier.</a:t>
            </a:r>
          </a:p>
        </p:txBody>
      </p:sp>
      <p:sp>
        <p:nvSpPr>
          <p:cNvPr id="6" name="TextBox 5">
            <a:extLst>
              <a:ext uri="{FF2B5EF4-FFF2-40B4-BE49-F238E27FC236}">
                <a16:creationId xmlns:a16="http://schemas.microsoft.com/office/drawing/2014/main" id="{FF3F6F69-AEF5-C04F-7E05-001D44E78B92}"/>
              </a:ext>
            </a:extLst>
          </p:cNvPr>
          <p:cNvSpPr txBox="1"/>
          <p:nvPr/>
        </p:nvSpPr>
        <p:spPr>
          <a:xfrm>
            <a:off x="4621729" y="8370898"/>
            <a:ext cx="3856038" cy="307777"/>
          </a:xfrm>
          <a:prstGeom prst="rect">
            <a:avLst/>
          </a:prstGeom>
          <a:noFill/>
        </p:spPr>
        <p:txBody>
          <a:bodyPr wrap="square">
            <a:spAutoFit/>
          </a:bodyPr>
          <a:lstStyle/>
          <a:p>
            <a:pPr algn="ctr"/>
            <a:r>
              <a:rPr lang="en-US" sz="1400" b="1" dirty="0">
                <a:latin typeface="Raleway" pitchFamily="2" charset="0"/>
              </a:rPr>
              <a:t>Experience the Future: Smart Home Design</a:t>
            </a:r>
          </a:p>
        </p:txBody>
      </p:sp>
    </p:spTree>
    <p:extLst>
      <p:ext uri="{BB962C8B-B14F-4D97-AF65-F5344CB8AC3E}">
        <p14:creationId xmlns:p14="http://schemas.microsoft.com/office/powerpoint/2010/main" val="2085984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126999"/>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EEC7269B-92D9-4E48-5529-FE8CEE0225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5741195" y="-9646123"/>
            <a:ext cx="16922910" cy="20703732"/>
          </a:xfrm>
          <a:prstGeom prst="rect">
            <a:avLst/>
          </a:prstGeom>
        </p:spPr>
      </p:pic>
      <p:sp>
        <p:nvSpPr>
          <p:cNvPr id="2" name="TextBox 1">
            <a:extLst>
              <a:ext uri="{FF2B5EF4-FFF2-40B4-BE49-F238E27FC236}">
                <a16:creationId xmlns:a16="http://schemas.microsoft.com/office/drawing/2014/main" id="{0EEAD3B6-F696-254D-B29E-D1613FD959F2}"/>
              </a:ext>
            </a:extLst>
          </p:cNvPr>
          <p:cNvSpPr txBox="1"/>
          <p:nvPr/>
        </p:nvSpPr>
        <p:spPr>
          <a:xfrm>
            <a:off x="15337390" y="867579"/>
            <a:ext cx="2560321" cy="523220"/>
          </a:xfrm>
          <a:prstGeom prst="rect">
            <a:avLst/>
          </a:prstGeom>
          <a:noFill/>
        </p:spPr>
        <p:txBody>
          <a:bodyPr wrap="square" rtlCol="0">
            <a:spAutoFit/>
          </a:bodyPr>
          <a:lstStyle/>
          <a:p>
            <a:pPr algn="ctr"/>
            <a:r>
              <a:rPr lang="en-US" sz="2800" b="1" dirty="0">
                <a:solidFill>
                  <a:srgbClr val="3D96A5"/>
                </a:solidFill>
                <a:latin typeface="Raleway" pitchFamily="2" charset="0"/>
              </a:rPr>
              <a:t>SMART</a:t>
            </a:r>
            <a:r>
              <a:rPr lang="en-US" sz="2800" b="1" dirty="0">
                <a:solidFill>
                  <a:schemeClr val="bg2">
                    <a:lumMod val="25000"/>
                  </a:schemeClr>
                </a:solidFill>
                <a:latin typeface="Raleway" pitchFamily="2" charset="0"/>
              </a:rPr>
              <a:t> HOME</a:t>
            </a: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B3D9AC5-F3C6-59A8-D057-844D8A0DEE36}"/>
                  </a:ext>
                </a:extLst>
              </p:cNvPr>
              <p:cNvGraphicFramePr>
                <a:graphicFrameLocks/>
              </p:cNvGraphicFramePr>
              <p:nvPr>
                <p:extLst>
                  <p:ext uri="{D42A27DB-BD31-4B8C-83A1-F6EECF244321}">
                    <p14:modId xmlns:p14="http://schemas.microsoft.com/office/powerpoint/2010/main" val="1212239036"/>
                  </p:ext>
                </p:extLst>
              </p:nvPr>
            </p:nvGraphicFramePr>
            <p:xfrm rot="5400000">
              <a:off x="2603500" y="-2723503"/>
              <a:ext cx="6984999" cy="12192005"/>
            </p:xfrm>
            <a:graphic>
              <a:graphicData uri="http://schemas.microsoft.com/office/drawing/2017/model3d">
                <am3d:model3d r:embed="rId4">
                  <am3d:spPr>
                    <a:xfrm rot="5400000">
                      <a:off x="0" y="0"/>
                      <a:ext cx="6984999" cy="12192005"/>
                    </a:xfrm>
                    <a:prstGeom prst="rect">
                      <a:avLst/>
                    </a:prstGeom>
                  </am3d:spPr>
                  <am3d:camera>
                    <am3d:pos x="4940351" y="11269054" z="70931446"/>
                    <am3d:up dx="0" dy="36000000" dz="0"/>
                    <am3d:lookAt x="4940351" y="11269054" z="0"/>
                    <am3d:perspective fov="1388094"/>
                  </am3d:camera>
                  <am3d:trans>
                    <am3d:meterPerModelUnit n="2777777" d="1000000"/>
                    <am3d:preTrans dx="-2878092" dy="-833987" dz="6451062"/>
                    <am3d:scale>
                      <am3d:sx n="1000000" d="1000000"/>
                      <am3d:sy n="1000000" d="1000000"/>
                      <am3d:sz n="1000000" d="1000000"/>
                    </am3d:scale>
                    <am3d:rot ax="5438377" ay="2737314" az="5453671"/>
                    <am3d:postTrans dx="4963109" dy="4073394"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B3D9AC5-F3C6-59A8-D057-844D8A0DEE36}"/>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2603500" y="-2723503"/>
                <a:ext cx="6984999" cy="12192005"/>
              </a:xfrm>
              <a:prstGeom prst="rect">
                <a:avLst/>
              </a:prstGeom>
            </p:spPr>
          </p:pic>
        </mc:Fallback>
      </mc:AlternateContent>
      <p:sp>
        <p:nvSpPr>
          <p:cNvPr id="5" name="TextBox 4">
            <a:extLst>
              <a:ext uri="{FF2B5EF4-FFF2-40B4-BE49-F238E27FC236}">
                <a16:creationId xmlns:a16="http://schemas.microsoft.com/office/drawing/2014/main" id="{86983BBE-1DB3-FADB-1215-3A195D1EB6F6}"/>
              </a:ext>
            </a:extLst>
          </p:cNvPr>
          <p:cNvSpPr txBox="1"/>
          <p:nvPr/>
        </p:nvSpPr>
        <p:spPr>
          <a:xfrm>
            <a:off x="-5077063" y="771436"/>
            <a:ext cx="2560322" cy="584775"/>
          </a:xfrm>
          <a:prstGeom prst="rect">
            <a:avLst/>
          </a:prstGeom>
          <a:noFill/>
        </p:spPr>
        <p:txBody>
          <a:bodyPr wrap="square">
            <a:spAutoFit/>
            <a:scene3d>
              <a:camera prst="perspectiveRelaxedModerately"/>
              <a:lightRig rig="threePt" dir="t"/>
            </a:scene3d>
          </a:bodyPr>
          <a:lstStyle/>
          <a:p>
            <a:pPr algn="ctr"/>
            <a:r>
              <a:rPr lang="en-US" sz="1600" b="1" dirty="0">
                <a:ln w="3175">
                  <a:noFill/>
                </a:ln>
                <a:solidFill>
                  <a:schemeClr val="bg1"/>
                </a:solidFill>
                <a:latin typeface="Raleway" pitchFamily="2" charset="0"/>
              </a:rPr>
              <a:t>Your Gateway to Modern Living</a:t>
            </a:r>
          </a:p>
        </p:txBody>
      </p:sp>
      <p:sp>
        <p:nvSpPr>
          <p:cNvPr id="8" name="TextBox 7">
            <a:extLst>
              <a:ext uri="{FF2B5EF4-FFF2-40B4-BE49-F238E27FC236}">
                <a16:creationId xmlns:a16="http://schemas.microsoft.com/office/drawing/2014/main" id="{DC518A8F-6140-EBA3-2BF4-0524126B3DFB}"/>
              </a:ext>
            </a:extLst>
          </p:cNvPr>
          <p:cNvSpPr txBox="1"/>
          <p:nvPr/>
        </p:nvSpPr>
        <p:spPr>
          <a:xfrm>
            <a:off x="15337390" y="2151727"/>
            <a:ext cx="2676285" cy="2554545"/>
          </a:xfrm>
          <a:prstGeom prst="rect">
            <a:avLst/>
          </a:prstGeom>
          <a:noFill/>
        </p:spPr>
        <p:txBody>
          <a:bodyPr wrap="square">
            <a:spAutoFit/>
          </a:bodyPr>
          <a:lstStyle/>
          <a:p>
            <a:pPr algn="just"/>
            <a:r>
              <a:rPr lang="en-US" sz="1600" b="1" dirty="0">
                <a:latin typeface="Raleway" pitchFamily="2" charset="0"/>
              </a:rPr>
              <a:t>Imagine a home that anticipates your needs, simplifies your life, and enhances your comfort. A smart home integrates cutting-edge technology to offer unparalleled convenience, energy efficiency, and security all at your fingertips.</a:t>
            </a:r>
          </a:p>
        </p:txBody>
      </p:sp>
      <p:grpSp>
        <p:nvGrpSpPr>
          <p:cNvPr id="10" name="Group 9">
            <a:extLst>
              <a:ext uri="{FF2B5EF4-FFF2-40B4-BE49-F238E27FC236}">
                <a16:creationId xmlns:a16="http://schemas.microsoft.com/office/drawing/2014/main" id="{DE490307-A609-0BD5-3412-3CBD710CEBF7}"/>
              </a:ext>
            </a:extLst>
          </p:cNvPr>
          <p:cNvGrpSpPr/>
          <p:nvPr/>
        </p:nvGrpSpPr>
        <p:grpSpPr>
          <a:xfrm>
            <a:off x="6332049" y="4974259"/>
            <a:ext cx="1823633" cy="1367182"/>
            <a:chOff x="6332049" y="4974259"/>
            <a:chExt cx="1823633" cy="1367182"/>
          </a:xfrm>
        </p:grpSpPr>
        <p:pic>
          <p:nvPicPr>
            <p:cNvPr id="7" name="Picture 6" descr="A laser pointer with a green laser beam&#10;&#10;Description automatically generated">
              <a:extLst>
                <a:ext uri="{FF2B5EF4-FFF2-40B4-BE49-F238E27FC236}">
                  <a16:creationId xmlns:a16="http://schemas.microsoft.com/office/drawing/2014/main" id="{7DEE36D4-DA25-2E63-D7C4-AC7268EC1C6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985" b="97277" l="8965" r="89899">
                          <a14:foregroundMark x1="9596" y1="97428" x2="9596" y2="97428"/>
                          <a14:foregroundMark x1="13258" y1="92587" x2="13258" y2="92587"/>
                          <a14:foregroundMark x1="19571" y1="84569" x2="19571" y2="84569"/>
                          <a14:foregroundMark x1="32828" y1="69592" x2="32828" y2="69592"/>
                          <a14:foregroundMark x1="13384" y1="92436" x2="13384" y2="92436"/>
                          <a14:foregroundMark x1="8965" y1="96520" x2="8965" y2="96520"/>
                          <a14:foregroundMark x1="33586" y1="69289" x2="33586" y2="69289"/>
                          <a14:foregroundMark x1="37374" y1="65204" x2="37374" y2="65204"/>
                          <a14:foregroundMark x1="41288" y1="59153" x2="41288" y2="59153"/>
                          <a14:foregroundMark x1="38636" y1="62027" x2="38636" y2="62027"/>
                          <a14:foregroundMark x1="40025" y1="60968" x2="40025" y2="60968"/>
                          <a14:foregroundMark x1="33712" y1="67020" x2="33712" y2="67020"/>
                          <a14:foregroundMark x1="29924" y1="72163" x2="29924" y2="72163"/>
                          <a14:foregroundMark x1="34722" y1="66112" x2="34722" y2="66112"/>
                          <a14:foregroundMark x1="32702" y1="68079" x2="32702" y2="68079"/>
                          <a14:foregroundMark x1="31692" y1="69440" x2="31692" y2="69440"/>
                          <a14:foregroundMark x1="38636" y1="61573" x2="38636" y2="61573"/>
                          <a14:foregroundMark x1="45833" y1="53707" x2="45833" y2="53707"/>
                          <a14:foregroundMark x1="37121" y1="64750" x2="37121" y2="64750"/>
                          <a14:backgroundMark x1="49621" y1="62632" x2="33081" y2="84266"/>
                          <a14:backgroundMark x1="62753" y1="53858" x2="75379" y2="39637"/>
                          <a14:backgroundMark x1="61364" y1="49924" x2="61364" y2="49924"/>
                          <a14:backgroundMark x1="58460" y1="52496" x2="58460" y2="52496"/>
                          <a14:backgroundMark x1="57323" y1="53404" x2="57323" y2="53404"/>
                          <a14:backgroundMark x1="89015" y1="17700" x2="75379" y2="39334"/>
                          <a14:backgroundMark x1="88636" y1="14977" x2="84596" y2="24811"/>
                          <a14:backgroundMark x1="72348" y1="13313" x2="81313" y2="17398"/>
                          <a14:backgroundMark x1="75631" y1="10136" x2="81944" y2="11195"/>
                          <a14:backgroundMark x1="81944" y1="11195" x2="69571" y2="8926"/>
                          <a14:backgroundMark x1="69571" y1="8926" x2="71338" y2="8926"/>
                          <a14:backgroundMark x1="53157" y1="29803" x2="72475" y2="29047"/>
                          <a14:backgroundMark x1="72475" y1="29047" x2="72980" y2="29652"/>
                          <a14:backgroundMark x1="59596" y1="30711" x2="66793" y2="42814"/>
                          <a14:backgroundMark x1="59470" y1="30862" x2="58965" y2="30257"/>
                          <a14:backgroundMark x1="57955" y1="30257" x2="57955" y2="30257"/>
                          <a14:backgroundMark x1="58081" y1="30257" x2="58081" y2="30257"/>
                          <a14:backgroundMark x1="58460" y1="31014" x2="58460" y2="31014"/>
                          <a14:backgroundMark x1="56944" y1="30408" x2="56944" y2="30408"/>
                        </a14:backgroundRemoval>
                      </a14:imgEffect>
                    </a14:imgLayer>
                  </a14:imgProps>
                </a:ext>
                <a:ext uri="{28A0092B-C50C-407E-A947-70E740481C1C}">
                  <a14:useLocalDpi xmlns:a14="http://schemas.microsoft.com/office/drawing/2010/main" val="0"/>
                </a:ext>
              </a:extLst>
            </a:blip>
            <a:srcRect l="4923" t="28585" r="27589" b="4768"/>
            <a:stretch/>
          </p:blipFill>
          <p:spPr>
            <a:xfrm rot="2339314">
              <a:off x="6496941" y="4974259"/>
              <a:ext cx="1658741" cy="1367182"/>
            </a:xfrm>
            <a:prstGeom prst="rect">
              <a:avLst/>
            </a:prstGeom>
          </p:spPr>
        </p:pic>
        <p:pic>
          <p:nvPicPr>
            <p:cNvPr id="9" name="Picture 8" descr="A laser pointer with a green laser beam&#10;&#10;Description automatically generated">
              <a:extLst>
                <a:ext uri="{FF2B5EF4-FFF2-40B4-BE49-F238E27FC236}">
                  <a16:creationId xmlns:a16="http://schemas.microsoft.com/office/drawing/2014/main" id="{3C96B13B-8347-73C5-BCAC-BC32368660F1}"/>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9985" b="97277" l="8965" r="89899">
                          <a14:foregroundMark x1="9596" y1="97428" x2="9596" y2="97428"/>
                          <a14:foregroundMark x1="13258" y1="92587" x2="13258" y2="92587"/>
                          <a14:foregroundMark x1="19571" y1="84569" x2="19571" y2="84569"/>
                          <a14:foregroundMark x1="32828" y1="69592" x2="32828" y2="69592"/>
                          <a14:foregroundMark x1="13384" y1="92436" x2="13384" y2="92436"/>
                          <a14:foregroundMark x1="8965" y1="96520" x2="8965" y2="96520"/>
                          <a14:foregroundMark x1="33586" y1="69289" x2="33586" y2="69289"/>
                          <a14:foregroundMark x1="37374" y1="65204" x2="37374" y2="65204"/>
                          <a14:foregroundMark x1="41288" y1="59153" x2="41288" y2="59153"/>
                          <a14:foregroundMark x1="38636" y1="62027" x2="38636" y2="62027"/>
                          <a14:foregroundMark x1="40025" y1="60968" x2="40025" y2="60968"/>
                          <a14:foregroundMark x1="33712" y1="67020" x2="33712" y2="67020"/>
                          <a14:foregroundMark x1="29924" y1="72163" x2="29924" y2="72163"/>
                          <a14:foregroundMark x1="34722" y1="66112" x2="34722" y2="66112"/>
                          <a14:foregroundMark x1="32702" y1="68079" x2="32702" y2="68079"/>
                          <a14:foregroundMark x1="31692" y1="69440" x2="31692" y2="69440"/>
                          <a14:foregroundMark x1="38636" y1="61573" x2="38636" y2="61573"/>
                          <a14:foregroundMark x1="45833" y1="53707" x2="45833" y2="53707"/>
                          <a14:foregroundMark x1="37121" y1="64750" x2="37121" y2="64750"/>
                          <a14:backgroundMark x1="49621" y1="62632" x2="33081" y2="84266"/>
                          <a14:backgroundMark x1="62753" y1="53858" x2="75379" y2="39637"/>
                          <a14:backgroundMark x1="61364" y1="49924" x2="61364" y2="49924"/>
                          <a14:backgroundMark x1="58460" y1="52496" x2="58460" y2="52496"/>
                          <a14:backgroundMark x1="57323" y1="53404" x2="57323" y2="53404"/>
                          <a14:backgroundMark x1="89015" y1="17700" x2="75379" y2="39334"/>
                          <a14:backgroundMark x1="88636" y1="14977" x2="84596" y2="24811"/>
                          <a14:backgroundMark x1="72348" y1="13313" x2="81313" y2="17398"/>
                          <a14:backgroundMark x1="75631" y1="10136" x2="81944" y2="11195"/>
                          <a14:backgroundMark x1="81944" y1="11195" x2="69571" y2="8926"/>
                          <a14:backgroundMark x1="69571" y1="8926" x2="71338" y2="8926"/>
                          <a14:backgroundMark x1="53157" y1="29803" x2="72475" y2="29047"/>
                          <a14:backgroundMark x1="72475" y1="29047" x2="72980" y2="29652"/>
                          <a14:backgroundMark x1="59596" y1="30711" x2="66793" y2="42814"/>
                          <a14:backgroundMark x1="59470" y1="30862" x2="58965" y2="30257"/>
                          <a14:backgroundMark x1="57955" y1="30257" x2="57955" y2="30257"/>
                          <a14:backgroundMark x1="58081" y1="30257" x2="58081" y2="30257"/>
                          <a14:backgroundMark x1="58460" y1="31014" x2="58460" y2="31014"/>
                          <a14:backgroundMark x1="56944" y1="30408" x2="56944" y2="30408"/>
                        </a14:backgroundRemoval>
                      </a14:imgEffect>
                      <a14:imgEffect>
                        <a14:saturation sat="400000"/>
                      </a14:imgEffect>
                    </a14:imgLayer>
                  </a14:imgProps>
                </a:ext>
                <a:ext uri="{28A0092B-C50C-407E-A947-70E740481C1C}">
                  <a14:useLocalDpi xmlns:a14="http://schemas.microsoft.com/office/drawing/2010/main" val="0"/>
                </a:ext>
              </a:extLst>
            </a:blip>
            <a:srcRect l="4923" t="96182" r="84358" b="1589"/>
            <a:stretch/>
          </p:blipFill>
          <p:spPr>
            <a:xfrm rot="5113239" flipV="1">
              <a:off x="6873442" y="5084342"/>
              <a:ext cx="171647" cy="1254434"/>
            </a:xfrm>
            <a:prstGeom prst="rect">
              <a:avLst/>
            </a:prstGeom>
          </p:spPr>
        </p:pic>
      </p:grpSp>
      <p:sp>
        <p:nvSpPr>
          <p:cNvPr id="12" name="TextBox 11">
            <a:extLst>
              <a:ext uri="{FF2B5EF4-FFF2-40B4-BE49-F238E27FC236}">
                <a16:creationId xmlns:a16="http://schemas.microsoft.com/office/drawing/2014/main" id="{86801C50-4954-BD4F-3F79-28B0BC9C59BC}"/>
              </a:ext>
            </a:extLst>
          </p:cNvPr>
          <p:cNvSpPr txBox="1"/>
          <p:nvPr/>
        </p:nvSpPr>
        <p:spPr>
          <a:xfrm>
            <a:off x="3626902" y="1008657"/>
            <a:ext cx="5837433" cy="1031051"/>
          </a:xfrm>
          <a:prstGeom prst="rect">
            <a:avLst/>
          </a:prstGeom>
          <a:noFill/>
        </p:spPr>
        <p:txBody>
          <a:bodyPr wrap="square">
            <a:spAutoFit/>
            <a:scene3d>
              <a:camera prst="perspectiveAbove"/>
              <a:lightRig rig="threePt" dir="t"/>
            </a:scene3d>
          </a:bodyPr>
          <a:lstStyle/>
          <a:p>
            <a:pPr algn="l"/>
            <a:r>
              <a:rPr lang="en-US" sz="6000" b="1" spc="120" dirty="0">
                <a:solidFill>
                  <a:schemeClr val="bg1"/>
                </a:solidFill>
                <a:latin typeface="Raleway" pitchFamily="2" charset="0"/>
              </a:rPr>
              <a:t>La</a:t>
            </a:r>
            <a:r>
              <a:rPr lang="en-US" sz="6000" b="1" spc="120" dirty="0">
                <a:solidFill>
                  <a:schemeClr val="tx1">
                    <a:lumMod val="85000"/>
                    <a:lumOff val="15000"/>
                  </a:schemeClr>
                </a:solidFill>
                <a:latin typeface="Raleway" pitchFamily="2" charset="0"/>
              </a:rPr>
              <a:t>ser Secur</a:t>
            </a:r>
            <a:r>
              <a:rPr lang="en-US" sz="6000" b="1" spc="120" dirty="0">
                <a:solidFill>
                  <a:schemeClr val="bg1"/>
                </a:solidFill>
                <a:latin typeface="Raleway" pitchFamily="2" charset="0"/>
              </a:rPr>
              <a:t>ity</a:t>
            </a:r>
          </a:p>
        </p:txBody>
      </p:sp>
      <p:sp>
        <p:nvSpPr>
          <p:cNvPr id="15" name="TextBox 14">
            <a:extLst>
              <a:ext uri="{FF2B5EF4-FFF2-40B4-BE49-F238E27FC236}">
                <a16:creationId xmlns:a16="http://schemas.microsoft.com/office/drawing/2014/main" id="{1F1F1922-C3DC-33C3-4F15-DA7B677F2D72}"/>
              </a:ext>
            </a:extLst>
          </p:cNvPr>
          <p:cNvSpPr txBox="1"/>
          <p:nvPr/>
        </p:nvSpPr>
        <p:spPr>
          <a:xfrm>
            <a:off x="8401050" y="2296379"/>
            <a:ext cx="1748602" cy="2308324"/>
          </a:xfrm>
          <a:prstGeom prst="rect">
            <a:avLst/>
          </a:prstGeom>
          <a:noFill/>
        </p:spPr>
        <p:txBody>
          <a:bodyPr wrap="square">
            <a:spAutoFit/>
          </a:bodyPr>
          <a:lstStyle/>
          <a:p>
            <a:r>
              <a:rPr lang="en-US" sz="1200" b="1" dirty="0">
                <a:solidFill>
                  <a:schemeClr val="bg1"/>
                </a:solidFill>
                <a:effectLst/>
                <a:latin typeface="Raleway" pitchFamily="2" charset="0"/>
              </a:rPr>
              <a:t>For the safe and dependable protection of property and valuables, laser security systems are a great option. They function by directing laser beams into pre-designated locations, forming an invisible barrier.</a:t>
            </a:r>
          </a:p>
        </p:txBody>
      </p:sp>
      <mc:AlternateContent xmlns:mc="http://schemas.openxmlformats.org/markup-compatibility/2006">
        <mc:Choice xmlns:am3d="http://schemas.microsoft.com/office/drawing/2017/model3d" Requires="am3d">
          <p:graphicFrame>
            <p:nvGraphicFramePr>
              <p:cNvPr id="19" name="3D Model 18">
                <a:extLst>
                  <a:ext uri="{FF2B5EF4-FFF2-40B4-BE49-F238E27FC236}">
                    <a16:creationId xmlns:a16="http://schemas.microsoft.com/office/drawing/2014/main" id="{604DECC8-6447-8EE5-D0A5-CA723F2B95ED}"/>
                  </a:ext>
                </a:extLst>
              </p:cNvPr>
              <p:cNvGraphicFramePr>
                <a:graphicFrameLocks noChangeAspect="1"/>
              </p:cNvGraphicFramePr>
              <p:nvPr>
                <p:extLst>
                  <p:ext uri="{D42A27DB-BD31-4B8C-83A1-F6EECF244321}">
                    <p14:modId xmlns:p14="http://schemas.microsoft.com/office/powerpoint/2010/main" val="2251924475"/>
                  </p:ext>
                </p:extLst>
              </p:nvPr>
            </p:nvGraphicFramePr>
            <p:xfrm>
              <a:off x="-4162945" y="3317809"/>
              <a:ext cx="2809341" cy="1914161"/>
            </p:xfrm>
            <a:graphic>
              <a:graphicData uri="http://schemas.microsoft.com/office/drawing/2017/model3d">
                <am3d:model3d r:embed="rId9">
                  <am3d:spPr>
                    <a:xfrm>
                      <a:off x="0" y="0"/>
                      <a:ext cx="2809341" cy="1914161"/>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9291056" ay="1280528" az="-581739"/>
                    <am3d:postTrans dx="0" dy="0" dz="0"/>
                  </am3d:trans>
                  <am3d:raster rName="Office3DRenderer" rVer="16.0.8326">
                    <am3d:blip r:embed="rId10"/>
                  </am3d:raster>
                  <am3d:objViewport viewportSz="31140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a:extLst>
                  <a:ext uri="{FF2B5EF4-FFF2-40B4-BE49-F238E27FC236}">
                    <a16:creationId xmlns:a16="http://schemas.microsoft.com/office/drawing/2014/main" id="{604DECC8-6447-8EE5-D0A5-CA723F2B95ED}"/>
                  </a:ext>
                </a:extLst>
              </p:cNvPr>
              <p:cNvPicPr>
                <a:picLocks noGrp="1" noRot="1" noChangeAspect="1" noMove="1" noResize="1" noEditPoints="1" noAdjustHandles="1" noChangeArrowheads="1" noChangeShapeType="1" noCrop="1"/>
              </p:cNvPicPr>
              <p:nvPr/>
            </p:nvPicPr>
            <p:blipFill>
              <a:blip r:embed="rId10"/>
              <a:stretch>
                <a:fillRect/>
              </a:stretch>
            </p:blipFill>
            <p:spPr>
              <a:xfrm>
                <a:off x="-4162945" y="3317809"/>
                <a:ext cx="2809341" cy="1914161"/>
              </a:xfrm>
              <a:prstGeom prst="rect">
                <a:avLst/>
              </a:prstGeom>
            </p:spPr>
          </p:pic>
        </mc:Fallback>
      </mc:AlternateContent>
      <p:pic>
        <p:nvPicPr>
          <p:cNvPr id="20" name="Picture 19" descr="A green and black logo&#10;&#10;Description automatically generated">
            <a:extLst>
              <a:ext uri="{FF2B5EF4-FFF2-40B4-BE49-F238E27FC236}">
                <a16:creationId xmlns:a16="http://schemas.microsoft.com/office/drawing/2014/main" id="{671EF1B6-5FCF-0AD9-6CDD-21A837CD5EC5}"/>
              </a:ext>
            </a:extLst>
          </p:cNvPr>
          <p:cNvPicPr>
            <a:picLocks noChangeAspect="1"/>
          </p:cNvPicPr>
          <p:nvPr/>
        </p:nvPicPr>
        <p:blipFill rotWithShape="1">
          <a:blip r:embed="rId11">
            <a:extLst>
              <a:ext uri="{28A0092B-C50C-407E-A947-70E740481C1C}">
                <a14:useLocalDpi xmlns:a14="http://schemas.microsoft.com/office/drawing/2010/main" val="0"/>
              </a:ext>
            </a:extLst>
          </a:blip>
          <a:srcRect l="36397"/>
          <a:stretch/>
        </p:blipFill>
        <p:spPr>
          <a:xfrm>
            <a:off x="-5569699" y="3365500"/>
            <a:ext cx="1798400" cy="82793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215426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126999"/>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B3D9AC5-F3C6-59A8-D057-844D8A0DEE36}"/>
                  </a:ext>
                </a:extLst>
              </p:cNvPr>
              <p:cNvGraphicFramePr>
                <a:graphicFrameLocks/>
              </p:cNvGraphicFramePr>
              <p:nvPr/>
            </p:nvGraphicFramePr>
            <p:xfrm rot="5400000">
              <a:off x="2603500" y="-2723503"/>
              <a:ext cx="6984999" cy="12192005"/>
            </p:xfrm>
            <a:graphic>
              <a:graphicData uri="http://schemas.microsoft.com/office/drawing/2017/model3d">
                <am3d:model3d r:embed="rId2">
                  <am3d:spPr>
                    <a:xfrm rot="5400000">
                      <a:off x="0" y="0"/>
                      <a:ext cx="6984999" cy="12192005"/>
                    </a:xfrm>
                    <a:prstGeom prst="rect">
                      <a:avLst/>
                    </a:prstGeom>
                  </am3d:spPr>
                  <am3d:camera>
                    <am3d:pos x="4940351" y="11269054" z="70931446"/>
                    <am3d:up dx="0" dy="36000000" dz="0"/>
                    <am3d:lookAt x="4940351" y="11269054" z="0"/>
                    <am3d:perspective fov="1388094"/>
                  </am3d:camera>
                  <am3d:trans>
                    <am3d:meterPerModelUnit n="2777777" d="1000000"/>
                    <am3d:preTrans dx="-2878092" dy="-833987" dz="6451062"/>
                    <am3d:scale>
                      <am3d:sx n="1000000" d="1000000"/>
                      <am3d:sy n="1000000" d="1000000"/>
                      <am3d:sz n="1000000" d="1000000"/>
                    </am3d:scale>
                    <am3d:rot ax="5438377" ay="2737314" az="5453671"/>
                    <am3d:postTrans dx="4963109" dy="4073394"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B3D9AC5-F3C6-59A8-D057-844D8A0DEE36}"/>
                  </a:ext>
                </a:extLst>
              </p:cNvPr>
              <p:cNvPicPr>
                <a:picLocks noGrp="1" noRot="1" noChangeAspect="1" noMove="1" noResize="1" noEditPoints="1" noAdjustHandles="1" noChangeArrowheads="1" noChangeShapeType="1" noCrop="1"/>
              </p:cNvPicPr>
              <p:nvPr/>
            </p:nvPicPr>
            <p:blipFill>
              <a:blip r:embed="rId3"/>
              <a:stretch>
                <a:fillRect/>
              </a:stretch>
            </p:blipFill>
            <p:spPr>
              <a:xfrm rot="5400000">
                <a:off x="2603500" y="-2723503"/>
                <a:ext cx="6984999" cy="12192005"/>
              </a:xfrm>
              <a:prstGeom prst="rect">
                <a:avLst/>
              </a:prstGeom>
            </p:spPr>
          </p:pic>
        </mc:Fallback>
      </mc:AlternateContent>
      <p:grpSp>
        <p:nvGrpSpPr>
          <p:cNvPr id="10" name="Group 9">
            <a:extLst>
              <a:ext uri="{FF2B5EF4-FFF2-40B4-BE49-F238E27FC236}">
                <a16:creationId xmlns:a16="http://schemas.microsoft.com/office/drawing/2014/main" id="{DE490307-A609-0BD5-3412-3CBD710CEBF7}"/>
              </a:ext>
            </a:extLst>
          </p:cNvPr>
          <p:cNvGrpSpPr/>
          <p:nvPr/>
        </p:nvGrpSpPr>
        <p:grpSpPr>
          <a:xfrm>
            <a:off x="6332049" y="4974259"/>
            <a:ext cx="1823633" cy="1367182"/>
            <a:chOff x="6332049" y="4974259"/>
            <a:chExt cx="1823633" cy="1367182"/>
          </a:xfrm>
        </p:grpSpPr>
        <p:pic>
          <p:nvPicPr>
            <p:cNvPr id="7" name="Picture 6" descr="A laser pointer with a green laser beam&#10;&#10;Description automatically generated">
              <a:extLst>
                <a:ext uri="{FF2B5EF4-FFF2-40B4-BE49-F238E27FC236}">
                  <a16:creationId xmlns:a16="http://schemas.microsoft.com/office/drawing/2014/main" id="{7DEE36D4-DA25-2E63-D7C4-AC7268EC1C6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985" b="97277" l="8965" r="89899">
                          <a14:foregroundMark x1="9596" y1="97428" x2="9596" y2="97428"/>
                          <a14:foregroundMark x1="13258" y1="92587" x2="13258" y2="92587"/>
                          <a14:foregroundMark x1="19571" y1="84569" x2="19571" y2="84569"/>
                          <a14:foregroundMark x1="32828" y1="69592" x2="32828" y2="69592"/>
                          <a14:foregroundMark x1="13384" y1="92436" x2="13384" y2="92436"/>
                          <a14:foregroundMark x1="8965" y1="96520" x2="8965" y2="96520"/>
                          <a14:foregroundMark x1="33586" y1="69289" x2="33586" y2="69289"/>
                          <a14:foregroundMark x1="37374" y1="65204" x2="37374" y2="65204"/>
                          <a14:foregroundMark x1="41288" y1="59153" x2="41288" y2="59153"/>
                          <a14:foregroundMark x1="38636" y1="62027" x2="38636" y2="62027"/>
                          <a14:foregroundMark x1="40025" y1="60968" x2="40025" y2="60968"/>
                          <a14:foregroundMark x1="33712" y1="67020" x2="33712" y2="67020"/>
                          <a14:foregroundMark x1="29924" y1="72163" x2="29924" y2="72163"/>
                          <a14:foregroundMark x1="34722" y1="66112" x2="34722" y2="66112"/>
                          <a14:foregroundMark x1="32702" y1="68079" x2="32702" y2="68079"/>
                          <a14:foregroundMark x1="31692" y1="69440" x2="31692" y2="69440"/>
                          <a14:foregroundMark x1="38636" y1="61573" x2="38636" y2="61573"/>
                          <a14:foregroundMark x1="45833" y1="53707" x2="45833" y2="53707"/>
                          <a14:foregroundMark x1="37121" y1="64750" x2="37121" y2="64750"/>
                          <a14:backgroundMark x1="49621" y1="62632" x2="33081" y2="84266"/>
                          <a14:backgroundMark x1="62753" y1="53858" x2="75379" y2="39637"/>
                          <a14:backgroundMark x1="61364" y1="49924" x2="61364" y2="49924"/>
                          <a14:backgroundMark x1="58460" y1="52496" x2="58460" y2="52496"/>
                          <a14:backgroundMark x1="57323" y1="53404" x2="57323" y2="53404"/>
                          <a14:backgroundMark x1="89015" y1="17700" x2="75379" y2="39334"/>
                          <a14:backgroundMark x1="88636" y1="14977" x2="84596" y2="24811"/>
                          <a14:backgroundMark x1="72348" y1="13313" x2="81313" y2="17398"/>
                          <a14:backgroundMark x1="75631" y1="10136" x2="81944" y2="11195"/>
                          <a14:backgroundMark x1="81944" y1="11195" x2="69571" y2="8926"/>
                          <a14:backgroundMark x1="69571" y1="8926" x2="71338" y2="8926"/>
                          <a14:backgroundMark x1="53157" y1="29803" x2="72475" y2="29047"/>
                          <a14:backgroundMark x1="72475" y1="29047" x2="72980" y2="29652"/>
                          <a14:backgroundMark x1="59596" y1="30711" x2="66793" y2="42814"/>
                          <a14:backgroundMark x1="59470" y1="30862" x2="58965" y2="30257"/>
                          <a14:backgroundMark x1="57955" y1="30257" x2="57955" y2="30257"/>
                          <a14:backgroundMark x1="58081" y1="30257" x2="58081" y2="30257"/>
                          <a14:backgroundMark x1="58460" y1="31014" x2="58460" y2="31014"/>
                          <a14:backgroundMark x1="56944" y1="30408" x2="56944" y2="30408"/>
                        </a14:backgroundRemoval>
                      </a14:imgEffect>
                    </a14:imgLayer>
                  </a14:imgProps>
                </a:ext>
                <a:ext uri="{28A0092B-C50C-407E-A947-70E740481C1C}">
                  <a14:useLocalDpi xmlns:a14="http://schemas.microsoft.com/office/drawing/2010/main" val="0"/>
                </a:ext>
              </a:extLst>
            </a:blip>
            <a:srcRect l="4923" t="28585" r="27589" b="4768"/>
            <a:stretch/>
          </p:blipFill>
          <p:spPr>
            <a:xfrm rot="2339314">
              <a:off x="6496941" y="4974259"/>
              <a:ext cx="1658741" cy="1367182"/>
            </a:xfrm>
            <a:prstGeom prst="rect">
              <a:avLst/>
            </a:prstGeom>
          </p:spPr>
        </p:pic>
        <p:pic>
          <p:nvPicPr>
            <p:cNvPr id="9" name="Picture 8" descr="A laser pointer with a green laser beam&#10;&#10;Description automatically generated">
              <a:extLst>
                <a:ext uri="{FF2B5EF4-FFF2-40B4-BE49-F238E27FC236}">
                  <a16:creationId xmlns:a16="http://schemas.microsoft.com/office/drawing/2014/main" id="{3C96B13B-8347-73C5-BCAC-BC32368660F1}"/>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985" b="97277" l="8965" r="89899">
                          <a14:foregroundMark x1="9596" y1="97428" x2="9596" y2="97428"/>
                          <a14:foregroundMark x1="13258" y1="92587" x2="13258" y2="92587"/>
                          <a14:foregroundMark x1="19571" y1="84569" x2="19571" y2="84569"/>
                          <a14:foregroundMark x1="32828" y1="69592" x2="32828" y2="69592"/>
                          <a14:foregroundMark x1="13384" y1="92436" x2="13384" y2="92436"/>
                          <a14:foregroundMark x1="8965" y1="96520" x2="8965" y2="96520"/>
                          <a14:foregroundMark x1="33586" y1="69289" x2="33586" y2="69289"/>
                          <a14:foregroundMark x1="37374" y1="65204" x2="37374" y2="65204"/>
                          <a14:foregroundMark x1="41288" y1="59153" x2="41288" y2="59153"/>
                          <a14:foregroundMark x1="38636" y1="62027" x2="38636" y2="62027"/>
                          <a14:foregroundMark x1="40025" y1="60968" x2="40025" y2="60968"/>
                          <a14:foregroundMark x1="33712" y1="67020" x2="33712" y2="67020"/>
                          <a14:foregroundMark x1="29924" y1="72163" x2="29924" y2="72163"/>
                          <a14:foregroundMark x1="34722" y1="66112" x2="34722" y2="66112"/>
                          <a14:foregroundMark x1="32702" y1="68079" x2="32702" y2="68079"/>
                          <a14:foregroundMark x1="31692" y1="69440" x2="31692" y2="69440"/>
                          <a14:foregroundMark x1="38636" y1="61573" x2="38636" y2="61573"/>
                          <a14:foregroundMark x1="45833" y1="53707" x2="45833" y2="53707"/>
                          <a14:foregroundMark x1="37121" y1="64750" x2="37121" y2="64750"/>
                          <a14:backgroundMark x1="49621" y1="62632" x2="33081" y2="84266"/>
                          <a14:backgroundMark x1="62753" y1="53858" x2="75379" y2="39637"/>
                          <a14:backgroundMark x1="61364" y1="49924" x2="61364" y2="49924"/>
                          <a14:backgroundMark x1="58460" y1="52496" x2="58460" y2="52496"/>
                          <a14:backgroundMark x1="57323" y1="53404" x2="57323" y2="53404"/>
                          <a14:backgroundMark x1="89015" y1="17700" x2="75379" y2="39334"/>
                          <a14:backgroundMark x1="88636" y1="14977" x2="84596" y2="24811"/>
                          <a14:backgroundMark x1="72348" y1="13313" x2="81313" y2="17398"/>
                          <a14:backgroundMark x1="75631" y1="10136" x2="81944" y2="11195"/>
                          <a14:backgroundMark x1="81944" y1="11195" x2="69571" y2="8926"/>
                          <a14:backgroundMark x1="69571" y1="8926" x2="71338" y2="8926"/>
                          <a14:backgroundMark x1="53157" y1="29803" x2="72475" y2="29047"/>
                          <a14:backgroundMark x1="72475" y1="29047" x2="72980" y2="29652"/>
                          <a14:backgroundMark x1="59596" y1="30711" x2="66793" y2="42814"/>
                          <a14:backgroundMark x1="59470" y1="30862" x2="58965" y2="30257"/>
                          <a14:backgroundMark x1="57955" y1="30257" x2="57955" y2="30257"/>
                          <a14:backgroundMark x1="58081" y1="30257" x2="58081" y2="30257"/>
                          <a14:backgroundMark x1="58460" y1="31014" x2="58460" y2="31014"/>
                          <a14:backgroundMark x1="56944" y1="30408" x2="56944" y2="30408"/>
                        </a14:backgroundRemoval>
                      </a14:imgEffect>
                      <a14:imgEffect>
                        <a14:saturation sat="400000"/>
                      </a14:imgEffect>
                    </a14:imgLayer>
                  </a14:imgProps>
                </a:ext>
                <a:ext uri="{28A0092B-C50C-407E-A947-70E740481C1C}">
                  <a14:useLocalDpi xmlns:a14="http://schemas.microsoft.com/office/drawing/2010/main" val="0"/>
                </a:ext>
              </a:extLst>
            </a:blip>
            <a:srcRect l="4923" t="96182" r="84358" b="1589"/>
            <a:stretch/>
          </p:blipFill>
          <p:spPr>
            <a:xfrm rot="5113239" flipV="1">
              <a:off x="6873442" y="5084342"/>
              <a:ext cx="171647" cy="1254434"/>
            </a:xfrm>
            <a:prstGeom prst="rect">
              <a:avLst/>
            </a:prstGeom>
          </p:spPr>
        </p:pic>
      </p:grpSp>
      <p:sp>
        <p:nvSpPr>
          <p:cNvPr id="12" name="TextBox 11">
            <a:extLst>
              <a:ext uri="{FF2B5EF4-FFF2-40B4-BE49-F238E27FC236}">
                <a16:creationId xmlns:a16="http://schemas.microsoft.com/office/drawing/2014/main" id="{86801C50-4954-BD4F-3F79-28B0BC9C59BC}"/>
              </a:ext>
            </a:extLst>
          </p:cNvPr>
          <p:cNvSpPr txBox="1"/>
          <p:nvPr/>
        </p:nvSpPr>
        <p:spPr>
          <a:xfrm>
            <a:off x="3626902" y="1008657"/>
            <a:ext cx="5837433" cy="1031051"/>
          </a:xfrm>
          <a:prstGeom prst="rect">
            <a:avLst/>
          </a:prstGeom>
          <a:noFill/>
        </p:spPr>
        <p:txBody>
          <a:bodyPr wrap="square">
            <a:spAutoFit/>
            <a:scene3d>
              <a:camera prst="perspectiveAbove"/>
              <a:lightRig rig="threePt" dir="t"/>
            </a:scene3d>
          </a:bodyPr>
          <a:lstStyle/>
          <a:p>
            <a:pPr algn="l"/>
            <a:r>
              <a:rPr lang="en-US" sz="6000" b="1" spc="120" dirty="0">
                <a:solidFill>
                  <a:schemeClr val="bg1"/>
                </a:solidFill>
                <a:latin typeface="Raleway" pitchFamily="2" charset="0"/>
              </a:rPr>
              <a:t>La</a:t>
            </a:r>
            <a:r>
              <a:rPr lang="en-US" sz="6000" b="1" spc="120" dirty="0">
                <a:solidFill>
                  <a:schemeClr val="tx1">
                    <a:lumMod val="85000"/>
                    <a:lumOff val="15000"/>
                  </a:schemeClr>
                </a:solidFill>
                <a:latin typeface="Raleway" pitchFamily="2" charset="0"/>
              </a:rPr>
              <a:t>ser Secur</a:t>
            </a:r>
            <a:r>
              <a:rPr lang="en-US" sz="6000" b="1" spc="120" dirty="0">
                <a:solidFill>
                  <a:schemeClr val="bg1"/>
                </a:solidFill>
                <a:latin typeface="Raleway" pitchFamily="2" charset="0"/>
              </a:rPr>
              <a:t>ity</a:t>
            </a:r>
          </a:p>
        </p:txBody>
      </p:sp>
      <p:sp>
        <p:nvSpPr>
          <p:cNvPr id="15" name="TextBox 14">
            <a:extLst>
              <a:ext uri="{FF2B5EF4-FFF2-40B4-BE49-F238E27FC236}">
                <a16:creationId xmlns:a16="http://schemas.microsoft.com/office/drawing/2014/main" id="{1F1F1922-C3DC-33C3-4F15-DA7B677F2D72}"/>
              </a:ext>
            </a:extLst>
          </p:cNvPr>
          <p:cNvSpPr txBox="1"/>
          <p:nvPr/>
        </p:nvSpPr>
        <p:spPr>
          <a:xfrm>
            <a:off x="8401050" y="2296379"/>
            <a:ext cx="1748602" cy="2123658"/>
          </a:xfrm>
          <a:prstGeom prst="rect">
            <a:avLst/>
          </a:prstGeom>
          <a:noFill/>
        </p:spPr>
        <p:txBody>
          <a:bodyPr wrap="square">
            <a:spAutoFit/>
          </a:bodyPr>
          <a:lstStyle/>
          <a:p>
            <a:r>
              <a:rPr lang="en-US" sz="1200" b="1" dirty="0">
                <a:solidFill>
                  <a:schemeClr val="bg1"/>
                </a:solidFill>
                <a:latin typeface="Raleway" pitchFamily="2" charset="0"/>
              </a:rPr>
              <a:t>Using </a:t>
            </a:r>
            <a:r>
              <a:rPr lang="en-US" sz="1200" b="1" dirty="0">
                <a:solidFill>
                  <a:schemeClr val="tx2">
                    <a:lumMod val="50000"/>
                    <a:lumOff val="50000"/>
                  </a:schemeClr>
                </a:solidFill>
                <a:latin typeface="Raleway" pitchFamily="2" charset="0"/>
              </a:rPr>
              <a:t>ESP32 Bluetooth</a:t>
            </a:r>
            <a:r>
              <a:rPr lang="en-US" sz="1200" b="1" dirty="0">
                <a:solidFill>
                  <a:schemeClr val="bg1"/>
                </a:solidFill>
                <a:latin typeface="Raleway" pitchFamily="2" charset="0"/>
              </a:rPr>
              <a:t> technology, you can effortlessly control a laser security system with your smartphone using </a:t>
            </a:r>
            <a:r>
              <a:rPr lang="en-US" sz="1200" b="1" dirty="0">
                <a:solidFill>
                  <a:srgbClr val="22C790"/>
                </a:solidFill>
                <a:latin typeface="Raleway" pitchFamily="2" charset="0"/>
              </a:rPr>
              <a:t>Blynk</a:t>
            </a:r>
            <a:r>
              <a:rPr lang="en-US" sz="1200" b="1" dirty="0">
                <a:solidFill>
                  <a:schemeClr val="bg1"/>
                </a:solidFill>
                <a:latin typeface="Raleway" pitchFamily="2" charset="0"/>
              </a:rPr>
              <a:t> </a:t>
            </a:r>
            <a:r>
              <a:rPr lang="en-US" sz="1200" b="1" dirty="0">
                <a:solidFill>
                  <a:srgbClr val="22C790"/>
                </a:solidFill>
                <a:latin typeface="Raleway" pitchFamily="2" charset="0"/>
              </a:rPr>
              <a:t>app</a:t>
            </a:r>
            <a:r>
              <a:rPr lang="en-US" sz="1200" b="1" dirty="0">
                <a:solidFill>
                  <a:schemeClr val="bg1"/>
                </a:solidFill>
                <a:latin typeface="Raleway" pitchFamily="2" charset="0"/>
              </a:rPr>
              <a:t>, ensuring maximum safety and peace of mind for your home.</a:t>
            </a:r>
            <a:endParaRPr lang="en-US" sz="1200" b="1" dirty="0">
              <a:solidFill>
                <a:schemeClr val="bg1"/>
              </a:solidFill>
              <a:effectLst/>
              <a:latin typeface="Raleway" pitchFamily="2" charset="0"/>
            </a:endParaRP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6E3700A6-684C-067B-39DF-FBF26786AD5F}"/>
                  </a:ext>
                </a:extLst>
              </p:cNvPr>
              <p:cNvGraphicFramePr>
                <a:graphicFrameLocks noChangeAspect="1"/>
              </p:cNvGraphicFramePr>
              <p:nvPr>
                <p:extLst>
                  <p:ext uri="{D42A27DB-BD31-4B8C-83A1-F6EECF244321}">
                    <p14:modId xmlns:p14="http://schemas.microsoft.com/office/powerpoint/2010/main" val="859602169"/>
                  </p:ext>
                </p:extLst>
              </p:nvPr>
            </p:nvGraphicFramePr>
            <p:xfrm>
              <a:off x="2610188" y="2296379"/>
              <a:ext cx="1513048" cy="2769054"/>
            </p:xfrm>
            <a:graphic>
              <a:graphicData uri="http://schemas.microsoft.com/office/drawing/2017/model3d">
                <am3d:model3d r:embed="rId7">
                  <am3d:spPr>
                    <a:xfrm>
                      <a:off x="0" y="0"/>
                      <a:ext cx="1513048" cy="2769054"/>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5400000"/>
                    <am3d:postTrans dx="0" dy="0" dz="0"/>
                  </am3d:trans>
                  <am3d:raster rName="Office3DRenderer" rVer="16.0.8326">
                    <am3d:blip r:embed="rId8"/>
                  </am3d:raster>
                  <am3d:objViewport viewportSz="33563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6E3700A6-684C-067B-39DF-FBF26786AD5F}"/>
                  </a:ext>
                </a:extLst>
              </p:cNvPr>
              <p:cNvPicPr>
                <a:picLocks noGrp="1" noRot="1" noChangeAspect="1" noMove="1" noResize="1" noEditPoints="1" noAdjustHandles="1" noChangeArrowheads="1" noChangeShapeType="1" noCrop="1"/>
              </p:cNvPicPr>
              <p:nvPr/>
            </p:nvPicPr>
            <p:blipFill>
              <a:blip r:embed="rId8"/>
              <a:stretch>
                <a:fillRect/>
              </a:stretch>
            </p:blipFill>
            <p:spPr>
              <a:xfrm>
                <a:off x="2610188" y="2296379"/>
                <a:ext cx="1513048" cy="2769054"/>
              </a:xfrm>
              <a:prstGeom prst="rect">
                <a:avLst/>
              </a:prstGeom>
            </p:spPr>
          </p:pic>
        </mc:Fallback>
      </mc:AlternateContent>
      <p:pic>
        <p:nvPicPr>
          <p:cNvPr id="14" name="Picture 13" descr="A green and black logo&#10;&#10;Description automatically generated">
            <a:extLst>
              <a:ext uri="{FF2B5EF4-FFF2-40B4-BE49-F238E27FC236}">
                <a16:creationId xmlns:a16="http://schemas.microsoft.com/office/drawing/2014/main" id="{360A86F0-7B85-7C46-D65E-72F3FEDAD03E}"/>
              </a:ext>
            </a:extLst>
          </p:cNvPr>
          <p:cNvPicPr>
            <a:picLocks noChangeAspect="1"/>
          </p:cNvPicPr>
          <p:nvPr/>
        </p:nvPicPr>
        <p:blipFill rotWithShape="1">
          <a:blip r:embed="rId9">
            <a:extLst>
              <a:ext uri="{28A0092B-C50C-407E-A947-70E740481C1C}">
                <a14:useLocalDpi xmlns:a14="http://schemas.microsoft.com/office/drawing/2010/main" val="0"/>
              </a:ext>
            </a:extLst>
          </a:blip>
          <a:srcRect l="36397"/>
          <a:stretch/>
        </p:blipFill>
        <p:spPr>
          <a:xfrm>
            <a:off x="647700" y="3266034"/>
            <a:ext cx="1798400" cy="827934"/>
          </a:xfrm>
          <a:prstGeom prst="rect">
            <a:avLst/>
          </a:prstGeom>
          <a:effectLst>
            <a:outerShdw blurRad="50800" dist="38100" dir="8100000" algn="tr"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C479C78E-17AF-1C2F-3C66-09FA02185018}"/>
                  </a:ext>
                </a:extLst>
              </p:cNvPr>
              <p:cNvGraphicFramePr>
                <a:graphicFrameLocks noChangeAspect="1"/>
              </p:cNvGraphicFramePr>
              <p:nvPr>
                <p:extLst>
                  <p:ext uri="{D42A27DB-BD31-4B8C-83A1-F6EECF244321}">
                    <p14:modId xmlns:p14="http://schemas.microsoft.com/office/powerpoint/2010/main" val="2573155987"/>
                  </p:ext>
                </p:extLst>
              </p:nvPr>
            </p:nvGraphicFramePr>
            <p:xfrm>
              <a:off x="4425442" y="-21974867"/>
              <a:ext cx="1901636" cy="3099668"/>
            </p:xfrm>
            <a:graphic>
              <a:graphicData uri="http://schemas.microsoft.com/office/drawing/2017/model3d">
                <am3d:model3d r:embed="rId10">
                  <am3d:spPr>
                    <a:xfrm>
                      <a:off x="0" y="0"/>
                      <a:ext cx="1901636" cy="3099668"/>
                    </a:xfrm>
                    <a:prstGeom prst="rect">
                      <a:avLst/>
                    </a:prstGeom>
                  </am3d:spPr>
                  <am3d:camera>
                    <am3d:pos x="0" y="0" z="60140138"/>
                    <am3d:up dx="0" dy="36000000" dz="0"/>
                    <am3d:lookAt x="0" y="0" z="0"/>
                    <am3d:perspective fov="2700000"/>
                  </am3d:camera>
                  <am3d:trans>
                    <am3d:meterPerModelUnit n="28169013" d="1000000"/>
                    <am3d:preTrans dx="-60845070" dy="-65154921" dz="-5070425"/>
                    <am3d:scale>
                      <am3d:sx n="1000000" d="1000000"/>
                      <am3d:sy n="1000000" d="1000000"/>
                      <am3d:sz n="1000000" d="1000000"/>
                    </am3d:scale>
                    <am3d:rot ax="244180" ay="-763488" az="-53863"/>
                    <am3d:postTrans dx="0" dy="0" dz="0"/>
                  </am3d:trans>
                  <am3d:raster rName="Office3DRenderer" rVer="16.0.8326">
                    <am3d:blip r:embed="rId11"/>
                  </am3d:raster>
                  <am3d:objViewport viewportSz="42026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C479C78E-17AF-1C2F-3C66-09FA02185018}"/>
                  </a:ext>
                </a:extLst>
              </p:cNvPr>
              <p:cNvPicPr>
                <a:picLocks noGrp="1" noRot="1" noChangeAspect="1" noMove="1" noResize="1" noEditPoints="1" noAdjustHandles="1" noChangeArrowheads="1" noChangeShapeType="1" noCrop="1"/>
              </p:cNvPicPr>
              <p:nvPr/>
            </p:nvPicPr>
            <p:blipFill>
              <a:blip r:embed="rId11"/>
              <a:stretch>
                <a:fillRect/>
              </a:stretch>
            </p:blipFill>
            <p:spPr>
              <a:xfrm>
                <a:off x="4425442" y="-21974867"/>
                <a:ext cx="1901636" cy="3099668"/>
              </a:xfrm>
              <a:prstGeom prst="rect">
                <a:avLst/>
              </a:prstGeom>
            </p:spPr>
          </p:pic>
        </mc:Fallback>
      </mc:AlternateContent>
      <p:sp>
        <p:nvSpPr>
          <p:cNvPr id="2" name="TextBox 1">
            <a:extLst>
              <a:ext uri="{FF2B5EF4-FFF2-40B4-BE49-F238E27FC236}">
                <a16:creationId xmlns:a16="http://schemas.microsoft.com/office/drawing/2014/main" id="{FEA8F1C2-7B0D-A047-E7E6-84495A1004F7}"/>
              </a:ext>
            </a:extLst>
          </p:cNvPr>
          <p:cNvSpPr txBox="1"/>
          <p:nvPr/>
        </p:nvSpPr>
        <p:spPr>
          <a:xfrm>
            <a:off x="12771729" y="-1938992"/>
            <a:ext cx="3806375" cy="1938992"/>
          </a:xfrm>
          <a:prstGeom prst="rect">
            <a:avLst/>
          </a:prstGeom>
          <a:noFill/>
        </p:spPr>
        <p:txBody>
          <a:bodyPr wrap="square">
            <a:spAutoFit/>
            <a:scene3d>
              <a:camera prst="perspectiveAbove"/>
              <a:lightRig rig="threePt" dir="t"/>
            </a:scene3d>
          </a:bodyPr>
          <a:lstStyle/>
          <a:p>
            <a:pPr algn="ctr"/>
            <a:r>
              <a:rPr lang="en-US" sz="6000" b="1" spc="120" dirty="0">
                <a:solidFill>
                  <a:schemeClr val="bg1"/>
                </a:solidFill>
                <a:latin typeface="Raleway" pitchFamily="2" charset="0"/>
              </a:rPr>
              <a:t>Smoke Detector</a:t>
            </a:r>
          </a:p>
        </p:txBody>
      </p:sp>
    </p:spTree>
    <p:extLst>
      <p:ext uri="{BB962C8B-B14F-4D97-AF65-F5344CB8AC3E}">
        <p14:creationId xmlns:p14="http://schemas.microsoft.com/office/powerpoint/2010/main" val="4262944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5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126999"/>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B3D9AC5-F3C6-59A8-D057-844D8A0DEE36}"/>
                  </a:ext>
                </a:extLst>
              </p:cNvPr>
              <p:cNvGraphicFramePr>
                <a:graphicFrameLocks/>
              </p:cNvGraphicFramePr>
              <p:nvPr>
                <p:extLst>
                  <p:ext uri="{D42A27DB-BD31-4B8C-83A1-F6EECF244321}">
                    <p14:modId xmlns:p14="http://schemas.microsoft.com/office/powerpoint/2010/main" val="3780010588"/>
                  </p:ext>
                </p:extLst>
              </p:nvPr>
            </p:nvGraphicFramePr>
            <p:xfrm rot="5059738">
              <a:off x="1591377" y="-3379227"/>
              <a:ext cx="8802415" cy="13627503"/>
            </p:xfrm>
            <a:graphic>
              <a:graphicData uri="http://schemas.microsoft.com/office/drawing/2017/model3d">
                <am3d:model3d r:embed="rId2">
                  <am3d:spPr>
                    <a:xfrm rot="5059738">
                      <a:off x="0" y="0"/>
                      <a:ext cx="8802415" cy="13627503"/>
                    </a:xfrm>
                    <a:prstGeom prst="rect">
                      <a:avLst/>
                    </a:prstGeom>
                  </am3d:spPr>
                  <am3d:camera>
                    <am3d:pos x="4829782" y="3753411" z="70931446"/>
                    <am3d:up dx="0" dy="36000000" dz="0"/>
                    <am3d:lookAt x="4829782" y="3753411" z="0"/>
                    <am3d:perspective fov="757416"/>
                  </am3d:camera>
                  <am3d:trans>
                    <am3d:meterPerModelUnit n="2777777" d="1000000"/>
                    <am3d:preTrans dx="-14899445" dy="-4092377" dz="5058917"/>
                    <am3d:scale>
                      <am3d:sx n="1000000" d="1000000"/>
                      <am3d:sy n="1000000" d="1000000"/>
                      <am3d:sz n="1000000" d="1000000"/>
                    </am3d:scale>
                    <am3d:rot ax="-5534903" ay="1191233" az="-5795572"/>
                    <am3d:postTrans dx="5768798" dy="3775517"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B3D9AC5-F3C6-59A8-D057-844D8A0DEE36}"/>
                  </a:ext>
                </a:extLst>
              </p:cNvPr>
              <p:cNvPicPr>
                <a:picLocks noGrp="1" noRot="1" noChangeAspect="1" noMove="1" noResize="1" noEditPoints="1" noAdjustHandles="1" noChangeArrowheads="1" noChangeShapeType="1" noCrop="1"/>
              </p:cNvPicPr>
              <p:nvPr/>
            </p:nvPicPr>
            <p:blipFill>
              <a:blip r:embed="rId3"/>
              <a:stretch>
                <a:fillRect/>
              </a:stretch>
            </p:blipFill>
            <p:spPr>
              <a:xfrm rot="5059738">
                <a:off x="1591377" y="-3379227"/>
                <a:ext cx="8802415" cy="13627503"/>
              </a:xfrm>
              <a:prstGeom prst="rect">
                <a:avLst/>
              </a:prstGeom>
            </p:spPr>
          </p:pic>
        </mc:Fallback>
      </mc:AlternateContent>
      <p:grpSp>
        <p:nvGrpSpPr>
          <p:cNvPr id="10" name="Group 9">
            <a:extLst>
              <a:ext uri="{FF2B5EF4-FFF2-40B4-BE49-F238E27FC236}">
                <a16:creationId xmlns:a16="http://schemas.microsoft.com/office/drawing/2014/main" id="{DE490307-A609-0BD5-3412-3CBD710CEBF7}"/>
              </a:ext>
            </a:extLst>
          </p:cNvPr>
          <p:cNvGrpSpPr/>
          <p:nvPr/>
        </p:nvGrpSpPr>
        <p:grpSpPr>
          <a:xfrm>
            <a:off x="26266134" y="5065433"/>
            <a:ext cx="1823633" cy="1367182"/>
            <a:chOff x="6332049" y="4974259"/>
            <a:chExt cx="1823633" cy="1367182"/>
          </a:xfrm>
        </p:grpSpPr>
        <p:pic>
          <p:nvPicPr>
            <p:cNvPr id="7" name="Picture 6" descr="A laser pointer with a green laser beam&#10;&#10;Description automatically generated">
              <a:extLst>
                <a:ext uri="{FF2B5EF4-FFF2-40B4-BE49-F238E27FC236}">
                  <a16:creationId xmlns:a16="http://schemas.microsoft.com/office/drawing/2014/main" id="{7DEE36D4-DA25-2E63-D7C4-AC7268EC1C6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985" b="97277" l="8965" r="89899">
                          <a14:foregroundMark x1="9596" y1="97428" x2="9596" y2="97428"/>
                          <a14:foregroundMark x1="13258" y1="92587" x2="13258" y2="92587"/>
                          <a14:foregroundMark x1="19571" y1="84569" x2="19571" y2="84569"/>
                          <a14:foregroundMark x1="32828" y1="69592" x2="32828" y2="69592"/>
                          <a14:foregroundMark x1="13384" y1="92436" x2="13384" y2="92436"/>
                          <a14:foregroundMark x1="8965" y1="96520" x2="8965" y2="96520"/>
                          <a14:foregroundMark x1="33586" y1="69289" x2="33586" y2="69289"/>
                          <a14:foregroundMark x1="37374" y1="65204" x2="37374" y2="65204"/>
                          <a14:foregroundMark x1="41288" y1="59153" x2="41288" y2="59153"/>
                          <a14:foregroundMark x1="38636" y1="62027" x2="38636" y2="62027"/>
                          <a14:foregroundMark x1="40025" y1="60968" x2="40025" y2="60968"/>
                          <a14:foregroundMark x1="33712" y1="67020" x2="33712" y2="67020"/>
                          <a14:foregroundMark x1="29924" y1="72163" x2="29924" y2="72163"/>
                          <a14:foregroundMark x1="34722" y1="66112" x2="34722" y2="66112"/>
                          <a14:foregroundMark x1="32702" y1="68079" x2="32702" y2="68079"/>
                          <a14:foregroundMark x1="31692" y1="69440" x2="31692" y2="69440"/>
                          <a14:foregroundMark x1="38636" y1="61573" x2="38636" y2="61573"/>
                          <a14:foregroundMark x1="45833" y1="53707" x2="45833" y2="53707"/>
                          <a14:foregroundMark x1="37121" y1="64750" x2="37121" y2="64750"/>
                          <a14:backgroundMark x1="49621" y1="62632" x2="33081" y2="84266"/>
                          <a14:backgroundMark x1="62753" y1="53858" x2="75379" y2="39637"/>
                          <a14:backgroundMark x1="61364" y1="49924" x2="61364" y2="49924"/>
                          <a14:backgroundMark x1="58460" y1="52496" x2="58460" y2="52496"/>
                          <a14:backgroundMark x1="57323" y1="53404" x2="57323" y2="53404"/>
                          <a14:backgroundMark x1="89015" y1="17700" x2="75379" y2="39334"/>
                          <a14:backgroundMark x1="88636" y1="14977" x2="84596" y2="24811"/>
                          <a14:backgroundMark x1="72348" y1="13313" x2="81313" y2="17398"/>
                          <a14:backgroundMark x1="75631" y1="10136" x2="81944" y2="11195"/>
                          <a14:backgroundMark x1="81944" y1="11195" x2="69571" y2="8926"/>
                          <a14:backgroundMark x1="69571" y1="8926" x2="71338" y2="8926"/>
                          <a14:backgroundMark x1="53157" y1="29803" x2="72475" y2="29047"/>
                          <a14:backgroundMark x1="72475" y1="29047" x2="72980" y2="29652"/>
                          <a14:backgroundMark x1="59596" y1="30711" x2="66793" y2="42814"/>
                          <a14:backgroundMark x1="59470" y1="30862" x2="58965" y2="30257"/>
                          <a14:backgroundMark x1="57955" y1="30257" x2="57955" y2="30257"/>
                          <a14:backgroundMark x1="58081" y1="30257" x2="58081" y2="30257"/>
                          <a14:backgroundMark x1="58460" y1="31014" x2="58460" y2="31014"/>
                          <a14:backgroundMark x1="56944" y1="30408" x2="56944" y2="30408"/>
                        </a14:backgroundRemoval>
                      </a14:imgEffect>
                    </a14:imgLayer>
                  </a14:imgProps>
                </a:ext>
                <a:ext uri="{28A0092B-C50C-407E-A947-70E740481C1C}">
                  <a14:useLocalDpi xmlns:a14="http://schemas.microsoft.com/office/drawing/2010/main" val="0"/>
                </a:ext>
              </a:extLst>
            </a:blip>
            <a:srcRect l="4923" t="28585" r="27589" b="4768"/>
            <a:stretch/>
          </p:blipFill>
          <p:spPr>
            <a:xfrm rot="2339314">
              <a:off x="6496941" y="4974259"/>
              <a:ext cx="1658741" cy="1367182"/>
            </a:xfrm>
            <a:prstGeom prst="rect">
              <a:avLst/>
            </a:prstGeom>
          </p:spPr>
        </p:pic>
        <p:pic>
          <p:nvPicPr>
            <p:cNvPr id="9" name="Picture 8" descr="A laser pointer with a green laser beam&#10;&#10;Description automatically generated">
              <a:extLst>
                <a:ext uri="{FF2B5EF4-FFF2-40B4-BE49-F238E27FC236}">
                  <a16:creationId xmlns:a16="http://schemas.microsoft.com/office/drawing/2014/main" id="{3C96B13B-8347-73C5-BCAC-BC32368660F1}"/>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985" b="97277" l="8965" r="89899">
                          <a14:foregroundMark x1="9596" y1="97428" x2="9596" y2="97428"/>
                          <a14:foregroundMark x1="13258" y1="92587" x2="13258" y2="92587"/>
                          <a14:foregroundMark x1="19571" y1="84569" x2="19571" y2="84569"/>
                          <a14:foregroundMark x1="32828" y1="69592" x2="32828" y2="69592"/>
                          <a14:foregroundMark x1="13384" y1="92436" x2="13384" y2="92436"/>
                          <a14:foregroundMark x1="8965" y1="96520" x2="8965" y2="96520"/>
                          <a14:foregroundMark x1="33586" y1="69289" x2="33586" y2="69289"/>
                          <a14:foregroundMark x1="37374" y1="65204" x2="37374" y2="65204"/>
                          <a14:foregroundMark x1="41288" y1="59153" x2="41288" y2="59153"/>
                          <a14:foregroundMark x1="38636" y1="62027" x2="38636" y2="62027"/>
                          <a14:foregroundMark x1="40025" y1="60968" x2="40025" y2="60968"/>
                          <a14:foregroundMark x1="33712" y1="67020" x2="33712" y2="67020"/>
                          <a14:foregroundMark x1="29924" y1="72163" x2="29924" y2="72163"/>
                          <a14:foregroundMark x1="34722" y1="66112" x2="34722" y2="66112"/>
                          <a14:foregroundMark x1="32702" y1="68079" x2="32702" y2="68079"/>
                          <a14:foregroundMark x1="31692" y1="69440" x2="31692" y2="69440"/>
                          <a14:foregroundMark x1="38636" y1="61573" x2="38636" y2="61573"/>
                          <a14:foregroundMark x1="45833" y1="53707" x2="45833" y2="53707"/>
                          <a14:foregroundMark x1="37121" y1="64750" x2="37121" y2="64750"/>
                          <a14:backgroundMark x1="49621" y1="62632" x2="33081" y2="84266"/>
                          <a14:backgroundMark x1="62753" y1="53858" x2="75379" y2="39637"/>
                          <a14:backgroundMark x1="61364" y1="49924" x2="61364" y2="49924"/>
                          <a14:backgroundMark x1="58460" y1="52496" x2="58460" y2="52496"/>
                          <a14:backgroundMark x1="57323" y1="53404" x2="57323" y2="53404"/>
                          <a14:backgroundMark x1="89015" y1="17700" x2="75379" y2="39334"/>
                          <a14:backgroundMark x1="88636" y1="14977" x2="84596" y2="24811"/>
                          <a14:backgroundMark x1="72348" y1="13313" x2="81313" y2="17398"/>
                          <a14:backgroundMark x1="75631" y1="10136" x2="81944" y2="11195"/>
                          <a14:backgroundMark x1="81944" y1="11195" x2="69571" y2="8926"/>
                          <a14:backgroundMark x1="69571" y1="8926" x2="71338" y2="8926"/>
                          <a14:backgroundMark x1="53157" y1="29803" x2="72475" y2="29047"/>
                          <a14:backgroundMark x1="72475" y1="29047" x2="72980" y2="29652"/>
                          <a14:backgroundMark x1="59596" y1="30711" x2="66793" y2="42814"/>
                          <a14:backgroundMark x1="59470" y1="30862" x2="58965" y2="30257"/>
                          <a14:backgroundMark x1="57955" y1="30257" x2="57955" y2="30257"/>
                          <a14:backgroundMark x1="58081" y1="30257" x2="58081" y2="30257"/>
                          <a14:backgroundMark x1="58460" y1="31014" x2="58460" y2="31014"/>
                          <a14:backgroundMark x1="56944" y1="30408" x2="56944" y2="30408"/>
                        </a14:backgroundRemoval>
                      </a14:imgEffect>
                      <a14:imgEffect>
                        <a14:saturation sat="400000"/>
                      </a14:imgEffect>
                    </a14:imgLayer>
                  </a14:imgProps>
                </a:ext>
                <a:ext uri="{28A0092B-C50C-407E-A947-70E740481C1C}">
                  <a14:useLocalDpi xmlns:a14="http://schemas.microsoft.com/office/drawing/2010/main" val="0"/>
                </a:ext>
              </a:extLst>
            </a:blip>
            <a:srcRect l="4923" t="96182" r="84358" b="1589"/>
            <a:stretch/>
          </p:blipFill>
          <p:spPr>
            <a:xfrm rot="5113239" flipV="1">
              <a:off x="6873442" y="5084342"/>
              <a:ext cx="171647" cy="1254434"/>
            </a:xfrm>
            <a:prstGeom prst="rect">
              <a:avLst/>
            </a:prstGeom>
          </p:spPr>
        </p:pic>
      </p:grpSp>
      <p:sp>
        <p:nvSpPr>
          <p:cNvPr id="12" name="TextBox 11">
            <a:extLst>
              <a:ext uri="{FF2B5EF4-FFF2-40B4-BE49-F238E27FC236}">
                <a16:creationId xmlns:a16="http://schemas.microsoft.com/office/drawing/2014/main" id="{86801C50-4954-BD4F-3F79-28B0BC9C59BC}"/>
              </a:ext>
            </a:extLst>
          </p:cNvPr>
          <p:cNvSpPr txBox="1"/>
          <p:nvPr/>
        </p:nvSpPr>
        <p:spPr>
          <a:xfrm>
            <a:off x="7332221" y="581934"/>
            <a:ext cx="3806375" cy="1938992"/>
          </a:xfrm>
          <a:prstGeom prst="rect">
            <a:avLst/>
          </a:prstGeom>
          <a:noFill/>
        </p:spPr>
        <p:txBody>
          <a:bodyPr wrap="square">
            <a:spAutoFit/>
            <a:scene3d>
              <a:camera prst="perspectiveAbove"/>
              <a:lightRig rig="threePt" dir="t"/>
            </a:scene3d>
          </a:bodyPr>
          <a:lstStyle/>
          <a:p>
            <a:pPr algn="ctr"/>
            <a:r>
              <a:rPr lang="en-US" sz="6000" b="1" spc="120" dirty="0">
                <a:solidFill>
                  <a:schemeClr val="bg1"/>
                </a:solidFill>
                <a:latin typeface="Raleway" pitchFamily="2" charset="0"/>
              </a:rPr>
              <a:t>Smoke Detector</a:t>
            </a:r>
          </a:p>
        </p:txBody>
      </p:sp>
      <p:sp>
        <p:nvSpPr>
          <p:cNvPr id="15" name="TextBox 14">
            <a:extLst>
              <a:ext uri="{FF2B5EF4-FFF2-40B4-BE49-F238E27FC236}">
                <a16:creationId xmlns:a16="http://schemas.microsoft.com/office/drawing/2014/main" id="{1F1F1922-C3DC-33C3-4F15-DA7B677F2D72}"/>
              </a:ext>
            </a:extLst>
          </p:cNvPr>
          <p:cNvSpPr txBox="1"/>
          <p:nvPr/>
        </p:nvSpPr>
        <p:spPr>
          <a:xfrm>
            <a:off x="2368528" y="1719433"/>
            <a:ext cx="2281190" cy="4197046"/>
          </a:xfrm>
          <a:prstGeom prst="rect">
            <a:avLst/>
          </a:prstGeom>
          <a:noFill/>
        </p:spPr>
        <p:txBody>
          <a:bodyPr wrap="square">
            <a:spAutoFit/>
          </a:bodyPr>
          <a:lstStyle/>
          <a:p>
            <a:pPr>
              <a:lnSpc>
                <a:spcPts val="2300"/>
              </a:lnSpc>
            </a:pPr>
            <a:r>
              <a:rPr lang="en-US" sz="1600" b="1" dirty="0">
                <a:solidFill>
                  <a:schemeClr val="bg1"/>
                </a:solidFill>
                <a:latin typeface="Raleway" pitchFamily="2" charset="0"/>
              </a:rPr>
              <a:t>Smoke detectors are crucial safety devices that swiftly detect smoke in your home, acting as an early warning system for </a:t>
            </a:r>
            <a:r>
              <a:rPr lang="en-US" sz="1600" b="1" dirty="0">
                <a:solidFill>
                  <a:srgbClr val="FF3300"/>
                </a:solidFill>
                <a:latin typeface="Raleway" pitchFamily="2" charset="0"/>
              </a:rPr>
              <a:t>potential fires</a:t>
            </a:r>
            <a:r>
              <a:rPr lang="en-US" sz="1600" b="1" dirty="0">
                <a:solidFill>
                  <a:schemeClr val="bg1"/>
                </a:solidFill>
                <a:latin typeface="Raleway" pitchFamily="2" charset="0"/>
              </a:rPr>
              <a:t>. With esp32 and the </a:t>
            </a:r>
            <a:r>
              <a:rPr lang="en-US" sz="1600" b="1" dirty="0">
                <a:solidFill>
                  <a:srgbClr val="22C790"/>
                </a:solidFill>
                <a:latin typeface="Raleway" pitchFamily="2" charset="0"/>
              </a:rPr>
              <a:t>Blynk app</a:t>
            </a:r>
            <a:r>
              <a:rPr lang="en-US" sz="1600" b="1" dirty="0">
                <a:solidFill>
                  <a:schemeClr val="bg1"/>
                </a:solidFill>
                <a:latin typeface="Raleway" pitchFamily="2" charset="0"/>
              </a:rPr>
              <a:t>, they instantly send notifications to your phone, keeping you informed and safe wherever you are.</a:t>
            </a:r>
            <a:endParaRPr lang="en-US" sz="1600" b="1" dirty="0">
              <a:solidFill>
                <a:schemeClr val="bg1"/>
              </a:solidFill>
              <a:effectLst/>
              <a:latin typeface="Raleway" pitchFamily="2" charset="0"/>
            </a:endParaRPr>
          </a:p>
        </p:txBody>
      </p:sp>
      <p:pic>
        <p:nvPicPr>
          <p:cNvPr id="14" name="Picture 13" descr="A green and black logo&#10;&#10;Description automatically generated">
            <a:extLst>
              <a:ext uri="{FF2B5EF4-FFF2-40B4-BE49-F238E27FC236}">
                <a16:creationId xmlns:a16="http://schemas.microsoft.com/office/drawing/2014/main" id="{360A86F0-7B85-7C46-D65E-72F3FEDAD03E}"/>
              </a:ext>
            </a:extLst>
          </p:cNvPr>
          <p:cNvPicPr>
            <a:picLocks noChangeAspect="1"/>
          </p:cNvPicPr>
          <p:nvPr/>
        </p:nvPicPr>
        <p:blipFill rotWithShape="1">
          <a:blip r:embed="rId7">
            <a:extLst>
              <a:ext uri="{28A0092B-C50C-407E-A947-70E740481C1C}">
                <a14:useLocalDpi xmlns:a14="http://schemas.microsoft.com/office/drawing/2010/main" val="0"/>
              </a:ext>
            </a:extLst>
          </a:blip>
          <a:srcRect l="36397"/>
          <a:stretch/>
        </p:blipFill>
        <p:spPr>
          <a:xfrm>
            <a:off x="8428857" y="5580787"/>
            <a:ext cx="1562776" cy="719460"/>
          </a:xfrm>
          <a:prstGeom prst="rect">
            <a:avLst/>
          </a:prstGeom>
          <a:effectLst>
            <a:outerShdw blurRad="50800" dist="38100" dir="8100000" algn="tr"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7AEB9874-DB1C-94C2-04D2-B6DB0DA8A7FD}"/>
                  </a:ext>
                </a:extLst>
              </p:cNvPr>
              <p:cNvGraphicFramePr>
                <a:graphicFrameLocks noChangeAspect="1"/>
              </p:cNvGraphicFramePr>
              <p:nvPr>
                <p:extLst>
                  <p:ext uri="{D42A27DB-BD31-4B8C-83A1-F6EECF244321}">
                    <p14:modId xmlns:p14="http://schemas.microsoft.com/office/powerpoint/2010/main" val="2251296878"/>
                  </p:ext>
                </p:extLst>
              </p:nvPr>
            </p:nvGraphicFramePr>
            <p:xfrm>
              <a:off x="5069985" y="580334"/>
              <a:ext cx="1901637" cy="3099667"/>
            </p:xfrm>
            <a:graphic>
              <a:graphicData uri="http://schemas.microsoft.com/office/drawing/2017/model3d">
                <am3d:model3d r:embed="rId8">
                  <am3d:spPr>
                    <a:xfrm>
                      <a:off x="0" y="0"/>
                      <a:ext cx="1901637" cy="3099667"/>
                    </a:xfrm>
                    <a:prstGeom prst="rect">
                      <a:avLst/>
                    </a:prstGeom>
                  </am3d:spPr>
                  <am3d:camera>
                    <am3d:pos x="0" y="0" z="60140138"/>
                    <am3d:up dx="0" dy="36000000" dz="0"/>
                    <am3d:lookAt x="0" y="0" z="0"/>
                    <am3d:perspective fov="2700000"/>
                  </am3d:camera>
                  <am3d:trans>
                    <am3d:meterPerModelUnit n="28169013" d="1000000"/>
                    <am3d:preTrans dx="-60845070" dy="-65154921" dz="-5070425"/>
                    <am3d:scale>
                      <am3d:sx n="1000000" d="1000000"/>
                      <am3d:sy n="1000000" d="1000000"/>
                      <am3d:sz n="1000000" d="1000000"/>
                    </am3d:scale>
                    <am3d:rot ax="244180" ay="-763488" az="-53863"/>
                    <am3d:postTrans dx="0" dy="0" dz="0"/>
                  </am3d:trans>
                  <am3d:raster rName="Office3DRenderer" rVer="16.0.8326">
                    <am3d:blip r:embed="rId9"/>
                  </am3d:raster>
                  <am3d:objViewport viewportSz="42026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7AEB9874-DB1C-94C2-04D2-B6DB0DA8A7FD}"/>
                  </a:ext>
                </a:extLst>
              </p:cNvPr>
              <p:cNvPicPr>
                <a:picLocks noGrp="1" noRot="1" noChangeAspect="1" noMove="1" noResize="1" noEditPoints="1" noAdjustHandles="1" noChangeArrowheads="1" noChangeShapeType="1" noCrop="1"/>
              </p:cNvPicPr>
              <p:nvPr/>
            </p:nvPicPr>
            <p:blipFill>
              <a:blip r:embed="rId9"/>
              <a:stretch>
                <a:fillRect/>
              </a:stretch>
            </p:blipFill>
            <p:spPr>
              <a:xfrm>
                <a:off x="5069985" y="580334"/>
                <a:ext cx="1901637" cy="30996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D5E45C0B-57DB-6CA2-682D-AEB1770A1D94}"/>
                  </a:ext>
                </a:extLst>
              </p:cNvPr>
              <p:cNvGraphicFramePr>
                <a:graphicFrameLocks noChangeAspect="1"/>
              </p:cNvGraphicFramePr>
              <p:nvPr>
                <p:extLst>
                  <p:ext uri="{D42A27DB-BD31-4B8C-83A1-F6EECF244321}">
                    <p14:modId xmlns:p14="http://schemas.microsoft.com/office/powerpoint/2010/main" val="2619561838"/>
                  </p:ext>
                </p:extLst>
              </p:nvPr>
            </p:nvGraphicFramePr>
            <p:xfrm rot="16200000">
              <a:off x="16838707" y="1010506"/>
              <a:ext cx="846562" cy="941682"/>
            </p:xfrm>
            <a:graphic>
              <a:graphicData uri="http://schemas.microsoft.com/office/drawing/2017/model3d">
                <am3d:model3d r:embed="rId10">
                  <am3d:spPr>
                    <a:xfrm rot="16200000">
                      <a:off x="0" y="0"/>
                      <a:ext cx="846562" cy="941682"/>
                    </a:xfrm>
                    <a:prstGeom prst="rect">
                      <a:avLst/>
                    </a:prstGeom>
                  </am3d:spPr>
                  <am3d:camera>
                    <am3d:pos x="0" y="0" z="77208918"/>
                    <am3d:up dx="0" dy="36000000" dz="0"/>
                    <am3d:lookAt x="0" y="0" z="0"/>
                    <am3d:perspective fov="2700000"/>
                  </am3d:camera>
                  <am3d:trans>
                    <am3d:meterPerModelUnit n="83333332" d="1000000"/>
                    <am3d:preTrans dx="0" dy="0" dz="0"/>
                    <am3d:scale>
                      <am3d:sx n="1000000" d="1000000"/>
                      <am3d:sy n="1000000" d="1000000"/>
                      <am3d:sz n="1000000" d="1000000"/>
                    </am3d:scale>
                    <am3d:rot ax="-10278487" ay="975418" az="147007"/>
                    <am3d:postTrans dx="0" dy="0" dz="0"/>
                  </am3d:trans>
                  <am3d:raster rName="Office3DRenderer" rVer="16.0.8326">
                    <am3d:blip r:embed="rId11"/>
                  </am3d:raster>
                  <am3d:objViewport viewportSz="126508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D5E45C0B-57DB-6CA2-682D-AEB1770A1D94}"/>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16838707" y="1010506"/>
                <a:ext cx="846562" cy="9416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13D18CA7-7B0A-043E-4CBC-583455275126}"/>
                  </a:ext>
                </a:extLst>
              </p:cNvPr>
              <p:cNvGraphicFramePr>
                <a:graphicFrameLocks noChangeAspect="1"/>
              </p:cNvGraphicFramePr>
              <p:nvPr>
                <p:extLst>
                  <p:ext uri="{D42A27DB-BD31-4B8C-83A1-F6EECF244321}">
                    <p14:modId xmlns:p14="http://schemas.microsoft.com/office/powerpoint/2010/main" val="2886779669"/>
                  </p:ext>
                </p:extLst>
              </p:nvPr>
            </p:nvGraphicFramePr>
            <p:xfrm>
              <a:off x="8393797" y="2515975"/>
              <a:ext cx="1632897" cy="2888343"/>
            </p:xfrm>
            <a:graphic>
              <a:graphicData uri="http://schemas.microsoft.com/office/drawing/2017/model3d">
                <am3d:model3d r:embed="rId12">
                  <am3d:spPr>
                    <a:xfrm>
                      <a:off x="0" y="0"/>
                      <a:ext cx="1632897" cy="2888343"/>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4828009" ay="42392" az="30868"/>
                    <am3d:postTrans dx="0" dy="0" dz="0"/>
                  </am3d:trans>
                  <am3d:raster rName="Office3DRenderer" rVer="16.0.8326">
                    <am3d:blip r:embed="rId13"/>
                  </am3d:raster>
                  <am3d:objViewport viewportSz="33563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13D18CA7-7B0A-043E-4CBC-583455275126}"/>
                  </a:ext>
                </a:extLst>
              </p:cNvPr>
              <p:cNvPicPr>
                <a:picLocks noGrp="1" noRot="1" noChangeAspect="1" noMove="1" noResize="1" noEditPoints="1" noAdjustHandles="1" noChangeArrowheads="1" noChangeShapeType="1" noCrop="1"/>
              </p:cNvPicPr>
              <p:nvPr/>
            </p:nvPicPr>
            <p:blipFill>
              <a:blip r:embed="rId13"/>
              <a:stretch>
                <a:fillRect/>
              </a:stretch>
            </p:blipFill>
            <p:spPr>
              <a:xfrm>
                <a:off x="8393797" y="2515975"/>
                <a:ext cx="1632897" cy="2888343"/>
              </a:xfrm>
              <a:prstGeom prst="rect">
                <a:avLst/>
              </a:prstGeom>
            </p:spPr>
          </p:pic>
        </mc:Fallback>
      </mc:AlternateContent>
    </p:spTree>
    <p:extLst>
      <p:ext uri="{BB962C8B-B14F-4D97-AF65-F5344CB8AC3E}">
        <p14:creationId xmlns:p14="http://schemas.microsoft.com/office/powerpoint/2010/main" val="3798493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126999"/>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B3D9AC5-F3C6-59A8-D057-844D8A0DEE36}"/>
                  </a:ext>
                </a:extLst>
              </p:cNvPr>
              <p:cNvGraphicFramePr>
                <a:graphicFrameLocks/>
              </p:cNvGraphicFramePr>
              <p:nvPr>
                <p:extLst>
                  <p:ext uri="{D42A27DB-BD31-4B8C-83A1-F6EECF244321}">
                    <p14:modId xmlns:p14="http://schemas.microsoft.com/office/powerpoint/2010/main" val="3880800158"/>
                  </p:ext>
                </p:extLst>
              </p:nvPr>
            </p:nvGraphicFramePr>
            <p:xfrm rot="5059738">
              <a:off x="2200532" y="-4062539"/>
              <a:ext cx="8802415" cy="14370903"/>
            </p:xfrm>
            <a:graphic>
              <a:graphicData uri="http://schemas.microsoft.com/office/drawing/2017/model3d">
                <am3d:model3d r:embed="rId2">
                  <am3d:spPr>
                    <a:xfrm rot="5059738">
                      <a:off x="0" y="0"/>
                      <a:ext cx="8802415" cy="14370903"/>
                    </a:xfrm>
                    <a:prstGeom prst="rect">
                      <a:avLst/>
                    </a:prstGeom>
                  </am3d:spPr>
                  <am3d:camera>
                    <am3d:pos x="-3761893" y="23804559" z="70931446"/>
                    <am3d:up dx="0" dy="36000000" dz="0"/>
                    <am3d:lookAt x="-3761893" y="23804559" z="0"/>
                    <am3d:perspective fov="1134434"/>
                  </am3d:camera>
                  <am3d:trans>
                    <am3d:meterPerModelUnit n="2777777" d="1000000"/>
                    <am3d:preTrans dx="-12922462" dy="-688434" dz="16740932"/>
                    <am3d:scale>
                      <am3d:sx n="1000000" d="1000000"/>
                      <am3d:sy n="1000000" d="1000000"/>
                      <am3d:sz n="1000000" d="1000000"/>
                    </am3d:scale>
                    <am3d:rot ax="5699624" ay="-2010417" az="4860363"/>
                    <am3d:postTrans dx="-3761893" dy="23804559"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B3D9AC5-F3C6-59A8-D057-844D8A0DEE36}"/>
                  </a:ext>
                </a:extLst>
              </p:cNvPr>
              <p:cNvPicPr>
                <a:picLocks noGrp="1" noRot="1" noChangeAspect="1" noMove="1" noResize="1" noEditPoints="1" noAdjustHandles="1" noChangeArrowheads="1" noChangeShapeType="1" noCrop="1"/>
              </p:cNvPicPr>
              <p:nvPr/>
            </p:nvPicPr>
            <p:blipFill>
              <a:blip r:embed="rId3"/>
              <a:stretch>
                <a:fillRect/>
              </a:stretch>
            </p:blipFill>
            <p:spPr>
              <a:xfrm rot="5059738">
                <a:off x="2200532" y="-4062539"/>
                <a:ext cx="8802415" cy="14370903"/>
              </a:xfrm>
              <a:prstGeom prst="rect">
                <a:avLst/>
              </a:prstGeom>
            </p:spPr>
          </p:pic>
        </mc:Fallback>
      </mc:AlternateContent>
      <p:sp>
        <p:nvSpPr>
          <p:cNvPr id="12" name="TextBox 11">
            <a:extLst>
              <a:ext uri="{FF2B5EF4-FFF2-40B4-BE49-F238E27FC236}">
                <a16:creationId xmlns:a16="http://schemas.microsoft.com/office/drawing/2014/main" id="{86801C50-4954-BD4F-3F79-28B0BC9C59BC}"/>
              </a:ext>
            </a:extLst>
          </p:cNvPr>
          <p:cNvSpPr txBox="1"/>
          <p:nvPr/>
        </p:nvSpPr>
        <p:spPr>
          <a:xfrm>
            <a:off x="4315029" y="1078152"/>
            <a:ext cx="2832271" cy="938719"/>
          </a:xfrm>
          <a:prstGeom prst="rect">
            <a:avLst/>
          </a:prstGeom>
          <a:noFill/>
        </p:spPr>
        <p:txBody>
          <a:bodyPr wrap="square">
            <a:spAutoFit/>
            <a:scene3d>
              <a:camera prst="perspectiveAbove"/>
              <a:lightRig rig="threePt" dir="t"/>
            </a:scene3d>
          </a:bodyPr>
          <a:lstStyle/>
          <a:p>
            <a:pPr algn="l"/>
            <a:r>
              <a:rPr lang="en-US" sz="5500" b="1" spc="120" dirty="0">
                <a:solidFill>
                  <a:schemeClr val="bg1"/>
                </a:solidFill>
                <a:latin typeface="Raleway" pitchFamily="2" charset="0"/>
              </a:rPr>
              <a:t>Buzzer</a:t>
            </a:r>
          </a:p>
        </p:txBody>
      </p:sp>
      <p:sp>
        <p:nvSpPr>
          <p:cNvPr id="15" name="TextBox 14">
            <a:extLst>
              <a:ext uri="{FF2B5EF4-FFF2-40B4-BE49-F238E27FC236}">
                <a16:creationId xmlns:a16="http://schemas.microsoft.com/office/drawing/2014/main" id="{1F1F1922-C3DC-33C3-4F15-DA7B677F2D72}"/>
              </a:ext>
            </a:extLst>
          </p:cNvPr>
          <p:cNvSpPr txBox="1"/>
          <p:nvPr/>
        </p:nvSpPr>
        <p:spPr>
          <a:xfrm>
            <a:off x="8095401" y="2067858"/>
            <a:ext cx="2281190" cy="2722284"/>
          </a:xfrm>
          <a:prstGeom prst="rect">
            <a:avLst/>
          </a:prstGeom>
          <a:noFill/>
        </p:spPr>
        <p:txBody>
          <a:bodyPr wrap="square">
            <a:spAutoFit/>
          </a:bodyPr>
          <a:lstStyle/>
          <a:p>
            <a:pPr>
              <a:lnSpc>
                <a:spcPts val="2300"/>
              </a:lnSpc>
            </a:pPr>
            <a:r>
              <a:rPr lang="en-US" sz="1600" b="1" dirty="0">
                <a:solidFill>
                  <a:schemeClr val="bg1"/>
                </a:solidFill>
                <a:latin typeface="Raleway" pitchFamily="2" charset="0"/>
              </a:rPr>
              <a:t>To ensure the safety of everyone at home, strategically placed alarm alerts occupants to any danger, providing timely</a:t>
            </a:r>
            <a:r>
              <a:rPr lang="en-US" sz="1600" b="1" dirty="0">
                <a:solidFill>
                  <a:srgbClr val="FF3300"/>
                </a:solidFill>
                <a:latin typeface="Raleway" pitchFamily="2" charset="0"/>
              </a:rPr>
              <a:t> warnings </a:t>
            </a:r>
            <a:r>
              <a:rPr lang="en-US" sz="1600" b="1" dirty="0">
                <a:solidFill>
                  <a:schemeClr val="bg1"/>
                </a:solidFill>
                <a:latin typeface="Raleway" pitchFamily="2" charset="0"/>
              </a:rPr>
              <a:t>and maximizing protection.</a:t>
            </a:r>
            <a:endParaRPr lang="en-US" sz="1600" b="1" dirty="0">
              <a:solidFill>
                <a:schemeClr val="bg1"/>
              </a:solidFill>
              <a:effectLst/>
              <a:latin typeface="Raleway" pitchFamily="2" charset="0"/>
            </a:endParaRP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6E3700A6-684C-067B-39DF-FBF26786AD5F}"/>
                  </a:ext>
                </a:extLst>
              </p:cNvPr>
              <p:cNvGraphicFramePr>
                <a:graphicFrameLocks noChangeAspect="1"/>
              </p:cNvGraphicFramePr>
              <p:nvPr>
                <p:extLst>
                  <p:ext uri="{D42A27DB-BD31-4B8C-83A1-F6EECF244321}">
                    <p14:modId xmlns:p14="http://schemas.microsoft.com/office/powerpoint/2010/main" val="4079408881"/>
                  </p:ext>
                </p:extLst>
              </p:nvPr>
            </p:nvGraphicFramePr>
            <p:xfrm rot="17549438" flipH="1">
              <a:off x="22828290" y="2675356"/>
              <a:ext cx="3198480" cy="2761101"/>
            </p:xfrm>
            <a:graphic>
              <a:graphicData uri="http://schemas.microsoft.com/office/drawing/2017/model3d">
                <am3d:model3d r:embed="rId4">
                  <am3d:spPr>
                    <a:xfrm rot="17549438" flipH="1">
                      <a:off x="0" y="0"/>
                      <a:ext cx="3198480" cy="2761101"/>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4604802" ay="1475002" az="3590304"/>
                    <am3d:postTrans dx="0" dy="0" dz="0"/>
                  </am3d:trans>
                  <am3d:raster rName="Office3DRenderer" rVer="16.0.8326">
                    <am3d:blip r:embed="rId5"/>
                  </am3d:raster>
                  <am3d:objViewport viewportSz="34426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6E3700A6-684C-067B-39DF-FBF26786AD5F}"/>
                  </a:ext>
                </a:extLst>
              </p:cNvPr>
              <p:cNvPicPr>
                <a:picLocks noGrp="1" noRot="1" noChangeAspect="1" noMove="1" noResize="1" noEditPoints="1" noAdjustHandles="1" noChangeArrowheads="1" noChangeShapeType="1" noCrop="1"/>
              </p:cNvPicPr>
              <p:nvPr/>
            </p:nvPicPr>
            <p:blipFill>
              <a:blip r:embed="rId5"/>
              <a:stretch>
                <a:fillRect/>
              </a:stretch>
            </p:blipFill>
            <p:spPr>
              <a:xfrm rot="17549438" flipH="1">
                <a:off x="22828290" y="2675356"/>
                <a:ext cx="3198480" cy="2761101"/>
              </a:xfrm>
              <a:prstGeom prst="rect">
                <a:avLst/>
              </a:prstGeom>
            </p:spPr>
          </p:pic>
        </mc:Fallback>
      </mc:AlternateContent>
      <p:pic>
        <p:nvPicPr>
          <p:cNvPr id="14" name="Picture 13" descr="A green and black logo&#10;&#10;Description automatically generated">
            <a:extLst>
              <a:ext uri="{FF2B5EF4-FFF2-40B4-BE49-F238E27FC236}">
                <a16:creationId xmlns:a16="http://schemas.microsoft.com/office/drawing/2014/main" id="{360A86F0-7B85-7C46-D65E-72F3FEDAD03E}"/>
              </a:ext>
            </a:extLst>
          </p:cNvPr>
          <p:cNvPicPr>
            <a:picLocks noChangeAspect="1"/>
          </p:cNvPicPr>
          <p:nvPr/>
        </p:nvPicPr>
        <p:blipFill rotWithShape="1">
          <a:blip r:embed="rId6">
            <a:extLst>
              <a:ext uri="{28A0092B-C50C-407E-A947-70E740481C1C}">
                <a14:useLocalDpi xmlns:a14="http://schemas.microsoft.com/office/drawing/2010/main" val="0"/>
              </a:ext>
            </a:extLst>
          </a:blip>
          <a:srcRect l="36397"/>
          <a:stretch/>
        </p:blipFill>
        <p:spPr>
          <a:xfrm>
            <a:off x="21065935" y="5762360"/>
            <a:ext cx="1562776" cy="719460"/>
          </a:xfrm>
          <a:prstGeom prst="rect">
            <a:avLst/>
          </a:prstGeom>
          <a:effectLst>
            <a:outerShdw blurRad="50800" dist="38100" dir="8100000" algn="tr" rotWithShape="0">
              <a:prstClr val="black">
                <a:alpha val="40000"/>
              </a:prstClr>
            </a:outerShdw>
          </a:effectLst>
        </p:spPr>
      </p:pic>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7AEB9874-DB1C-94C2-04D2-B6DB0DA8A7FD}"/>
                  </a:ext>
                </a:extLst>
              </p:cNvPr>
              <p:cNvGraphicFramePr>
                <a:graphicFrameLocks noChangeAspect="1"/>
              </p:cNvGraphicFramePr>
              <p:nvPr>
                <p:extLst>
                  <p:ext uri="{D42A27DB-BD31-4B8C-83A1-F6EECF244321}">
                    <p14:modId xmlns:p14="http://schemas.microsoft.com/office/powerpoint/2010/main" val="775312719"/>
                  </p:ext>
                </p:extLst>
              </p:nvPr>
            </p:nvGraphicFramePr>
            <p:xfrm>
              <a:off x="26641308" y="1034534"/>
              <a:ext cx="1901637" cy="3099667"/>
            </p:xfrm>
            <a:graphic>
              <a:graphicData uri="http://schemas.microsoft.com/office/drawing/2017/model3d">
                <am3d:model3d r:embed="rId7">
                  <am3d:spPr>
                    <a:xfrm>
                      <a:off x="0" y="0"/>
                      <a:ext cx="1901637" cy="3099667"/>
                    </a:xfrm>
                    <a:prstGeom prst="rect">
                      <a:avLst/>
                    </a:prstGeom>
                  </am3d:spPr>
                  <am3d:camera>
                    <am3d:pos x="0" y="0" z="60140138"/>
                    <am3d:up dx="0" dy="36000000" dz="0"/>
                    <am3d:lookAt x="0" y="0" z="0"/>
                    <am3d:perspective fov="2700000"/>
                  </am3d:camera>
                  <am3d:trans>
                    <am3d:meterPerModelUnit n="28169013" d="1000000"/>
                    <am3d:preTrans dx="-60845070" dy="-65154921" dz="-5070425"/>
                    <am3d:scale>
                      <am3d:sx n="1000000" d="1000000"/>
                      <am3d:sy n="1000000" d="1000000"/>
                      <am3d:sz n="1000000" d="1000000"/>
                    </am3d:scale>
                    <am3d:rot ax="244180" ay="-763488" az="-53863"/>
                    <am3d:postTrans dx="0" dy="0" dz="0"/>
                  </am3d:trans>
                  <am3d:raster rName="Office3DRenderer" rVer="16.0.8326">
                    <am3d:blip r:embed="rId8"/>
                  </am3d:raster>
                  <am3d:objViewport viewportSz="42026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7AEB9874-DB1C-94C2-04D2-B6DB0DA8A7FD}"/>
                  </a:ext>
                </a:extLst>
              </p:cNvPr>
              <p:cNvPicPr>
                <a:picLocks noGrp="1" noRot="1" noChangeAspect="1" noMove="1" noResize="1" noEditPoints="1" noAdjustHandles="1" noChangeArrowheads="1" noChangeShapeType="1" noCrop="1"/>
              </p:cNvPicPr>
              <p:nvPr/>
            </p:nvPicPr>
            <p:blipFill>
              <a:blip r:embed="rId8"/>
              <a:stretch>
                <a:fillRect/>
              </a:stretch>
            </p:blipFill>
            <p:spPr>
              <a:xfrm>
                <a:off x="26641308" y="1034534"/>
                <a:ext cx="1901637" cy="309966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8EC4903D-A089-168A-4C84-8F5CF140876E}"/>
                  </a:ext>
                </a:extLst>
              </p:cNvPr>
              <p:cNvGraphicFramePr>
                <a:graphicFrameLocks noChangeAspect="1"/>
              </p:cNvGraphicFramePr>
              <p:nvPr>
                <p:extLst>
                  <p:ext uri="{D42A27DB-BD31-4B8C-83A1-F6EECF244321}">
                    <p14:modId xmlns:p14="http://schemas.microsoft.com/office/powerpoint/2010/main" val="1393320650"/>
                  </p:ext>
                </p:extLst>
              </p:nvPr>
            </p:nvGraphicFramePr>
            <p:xfrm rot="16200000">
              <a:off x="7096647" y="1018117"/>
              <a:ext cx="941682" cy="1055826"/>
            </p:xfrm>
            <a:graphic>
              <a:graphicData uri="http://schemas.microsoft.com/office/drawing/2017/model3d">
                <am3d:model3d r:embed="rId9">
                  <am3d:spPr>
                    <a:xfrm rot="16200000">
                      <a:off x="0" y="0"/>
                      <a:ext cx="941682" cy="1055826"/>
                    </a:xfrm>
                    <a:prstGeom prst="rect">
                      <a:avLst/>
                    </a:prstGeom>
                  </am3d:spPr>
                  <am3d:camera>
                    <am3d:pos x="0" y="0" z="77208918"/>
                    <am3d:up dx="0" dy="36000000" dz="0"/>
                    <am3d:lookAt x="0" y="0" z="0"/>
                    <am3d:perspective fov="2700000"/>
                  </am3d:camera>
                  <am3d:trans>
                    <am3d:meterPerModelUnit n="83333332" d="1000000"/>
                    <am3d:preTrans dx="0" dy="0" dz="0"/>
                    <am3d:scale>
                      <am3d:sx n="1000000" d="1000000"/>
                      <am3d:sy n="1000000" d="1000000"/>
                      <am3d:sz n="1000000" d="1000000"/>
                    </am3d:scale>
                    <am3d:rot ax="4098448" ay="-416801" az="-1014600"/>
                    <am3d:postTrans dx="0" dy="0" dz="0"/>
                  </am3d:trans>
                  <am3d:raster rName="Office3DRenderer" rVer="16.0.8326">
                    <am3d:blip r:embed="rId10"/>
                  </am3d:raster>
                  <am3d:objViewport viewportSz="12650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8EC4903D-A089-168A-4C84-8F5CF140876E}"/>
                  </a:ext>
                </a:extLst>
              </p:cNvPr>
              <p:cNvPicPr>
                <a:picLocks noGrp="1" noRot="1" noChangeAspect="1" noMove="1" noResize="1" noEditPoints="1" noAdjustHandles="1" noChangeArrowheads="1" noChangeShapeType="1" noCrop="1"/>
              </p:cNvPicPr>
              <p:nvPr/>
            </p:nvPicPr>
            <p:blipFill>
              <a:blip r:embed="rId10"/>
              <a:stretch>
                <a:fillRect/>
              </a:stretch>
            </p:blipFill>
            <p:spPr>
              <a:xfrm rot="16200000">
                <a:off x="7096647" y="1018117"/>
                <a:ext cx="941682" cy="1055826"/>
              </a:xfrm>
              <a:prstGeom prst="rect">
                <a:avLst/>
              </a:prstGeom>
            </p:spPr>
          </p:pic>
        </mc:Fallback>
      </mc:AlternateContent>
      <p:sp>
        <p:nvSpPr>
          <p:cNvPr id="3" name="Rectangle 2">
            <a:extLst>
              <a:ext uri="{FF2B5EF4-FFF2-40B4-BE49-F238E27FC236}">
                <a16:creationId xmlns:a16="http://schemas.microsoft.com/office/drawing/2014/main" id="{C40D2DD4-523C-7683-6B9D-817E660EAFC2}"/>
              </a:ext>
            </a:extLst>
          </p:cNvPr>
          <p:cNvSpPr/>
          <p:nvPr/>
        </p:nvSpPr>
        <p:spPr>
          <a:xfrm rot="243690">
            <a:off x="-27845908" y="2204121"/>
            <a:ext cx="13113983" cy="244975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F5E81334-4B09-6FD1-5B83-9CC94B7A9767}"/>
                  </a:ext>
                </a:extLst>
              </p:cNvPr>
              <p:cNvGraphicFramePr>
                <a:graphicFrameLocks noChangeAspect="1"/>
              </p:cNvGraphicFramePr>
              <p:nvPr>
                <p:extLst>
                  <p:ext uri="{D42A27DB-BD31-4B8C-83A1-F6EECF244321}">
                    <p14:modId xmlns:p14="http://schemas.microsoft.com/office/powerpoint/2010/main" val="3862851412"/>
                  </p:ext>
                </p:extLst>
              </p:nvPr>
            </p:nvGraphicFramePr>
            <p:xfrm rot="18533949">
              <a:off x="-8974771" y="10673620"/>
              <a:ext cx="7524542" cy="5803551"/>
            </p:xfrm>
            <a:graphic>
              <a:graphicData uri="http://schemas.microsoft.com/office/drawing/2017/model3d">
                <am3d:model3d r:embed="rId11">
                  <am3d:spPr>
                    <a:xfrm rot="18533949">
                      <a:off x="0" y="0"/>
                      <a:ext cx="7524542" cy="5803551"/>
                    </a:xfrm>
                    <a:prstGeom prst="rect">
                      <a:avLst/>
                    </a:prstGeom>
                  </am3d:spPr>
                  <am3d:camera>
                    <am3d:pos x="0" y="0" z="66227195"/>
                    <am3d:up dx="0" dy="36000000" dz="0"/>
                    <am3d:lookAt x="0" y="0" z="0"/>
                    <am3d:perspective fov="2700000"/>
                  </am3d:camera>
                  <am3d:trans>
                    <am3d:meterPerModelUnit n="5053120" d="1000000"/>
                    <am3d:preTrans dx="4356573" dy="0" dz="11496859"/>
                    <am3d:scale>
                      <am3d:sx n="1000000" d="1000000"/>
                      <am3d:sy n="1000000" d="1000000"/>
                      <am3d:sz n="1000000" d="1000000"/>
                    </am3d:scale>
                    <am3d:rot ax="8932215" ay="-243362" az="146740"/>
                    <am3d:postTrans dx="0" dy="0" dz="0"/>
                  </am3d:trans>
                  <am3d:raster rName="Office3DRenderer" rVer="16.0.8326">
                    <am3d:blip r:embed="rId12"/>
                  </am3d:raster>
                  <am3d:objViewport viewportSz="9158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F5E81334-4B09-6FD1-5B83-9CC94B7A9767}"/>
                  </a:ext>
                </a:extLst>
              </p:cNvPr>
              <p:cNvPicPr>
                <a:picLocks noGrp="1" noRot="1" noChangeAspect="1" noMove="1" noResize="1" noEditPoints="1" noAdjustHandles="1" noChangeArrowheads="1" noChangeShapeType="1" noCrop="1"/>
              </p:cNvPicPr>
              <p:nvPr/>
            </p:nvPicPr>
            <p:blipFill>
              <a:blip r:embed="rId12"/>
              <a:stretch>
                <a:fillRect/>
              </a:stretch>
            </p:blipFill>
            <p:spPr>
              <a:xfrm rot="18533949">
                <a:off x="-8974771" y="10673620"/>
                <a:ext cx="7524542" cy="5803551"/>
              </a:xfrm>
              <a:prstGeom prst="rect">
                <a:avLst/>
              </a:prstGeom>
            </p:spPr>
          </p:pic>
        </mc:Fallback>
      </mc:AlternateContent>
      <p:sp>
        <p:nvSpPr>
          <p:cNvPr id="7" name="TextBox 6">
            <a:extLst>
              <a:ext uri="{FF2B5EF4-FFF2-40B4-BE49-F238E27FC236}">
                <a16:creationId xmlns:a16="http://schemas.microsoft.com/office/drawing/2014/main" id="{9DBCFDDF-C68A-F407-1B4D-A6C577E3EE86}"/>
              </a:ext>
            </a:extLst>
          </p:cNvPr>
          <p:cNvSpPr txBox="1"/>
          <p:nvPr/>
        </p:nvSpPr>
        <p:spPr>
          <a:xfrm>
            <a:off x="1482758" y="-3346895"/>
            <a:ext cx="2832271" cy="1785104"/>
          </a:xfrm>
          <a:prstGeom prst="rect">
            <a:avLst/>
          </a:prstGeom>
          <a:noFill/>
        </p:spPr>
        <p:txBody>
          <a:bodyPr wrap="square">
            <a:spAutoFit/>
            <a:scene3d>
              <a:camera prst="perspectiveAbove"/>
              <a:lightRig rig="threePt" dir="t"/>
            </a:scene3d>
          </a:bodyPr>
          <a:lstStyle/>
          <a:p>
            <a:pPr algn="ctr"/>
            <a:r>
              <a:rPr lang="en-US" sz="5500" b="1" spc="120" dirty="0">
                <a:solidFill>
                  <a:schemeClr val="bg1"/>
                </a:solidFill>
                <a:latin typeface="Raleway" pitchFamily="2" charset="0"/>
              </a:rPr>
              <a:t>Garage Door</a:t>
            </a:r>
          </a:p>
        </p:txBody>
      </p:sp>
      <p:sp>
        <p:nvSpPr>
          <p:cNvPr id="9" name="TextBox 8">
            <a:extLst>
              <a:ext uri="{FF2B5EF4-FFF2-40B4-BE49-F238E27FC236}">
                <a16:creationId xmlns:a16="http://schemas.microsoft.com/office/drawing/2014/main" id="{6C0803CA-9BB8-4E36-660C-5E077FBE04CB}"/>
              </a:ext>
            </a:extLst>
          </p:cNvPr>
          <p:cNvSpPr txBox="1"/>
          <p:nvPr/>
        </p:nvSpPr>
        <p:spPr>
          <a:xfrm>
            <a:off x="28542945" y="1797443"/>
            <a:ext cx="3806375" cy="1938992"/>
          </a:xfrm>
          <a:prstGeom prst="rect">
            <a:avLst/>
          </a:prstGeom>
          <a:noFill/>
        </p:spPr>
        <p:txBody>
          <a:bodyPr wrap="square">
            <a:spAutoFit/>
            <a:scene3d>
              <a:camera prst="perspectiveAbove"/>
              <a:lightRig rig="threePt" dir="t"/>
            </a:scene3d>
          </a:bodyPr>
          <a:lstStyle/>
          <a:p>
            <a:pPr algn="ctr"/>
            <a:r>
              <a:rPr lang="en-US" sz="6000" b="1" spc="120" dirty="0">
                <a:solidFill>
                  <a:schemeClr val="bg1"/>
                </a:solidFill>
                <a:latin typeface="Raleway" pitchFamily="2" charset="0"/>
              </a:rPr>
              <a:t>Smoke Detector</a:t>
            </a:r>
          </a:p>
        </p:txBody>
      </p:sp>
    </p:spTree>
    <p:extLst>
      <p:ext uri="{BB962C8B-B14F-4D97-AF65-F5344CB8AC3E}">
        <p14:creationId xmlns:p14="http://schemas.microsoft.com/office/powerpoint/2010/main" val="2737383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126999"/>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99FF"/>
              </a:solidFill>
            </a:endParaRPr>
          </a:p>
        </p:txBody>
      </p:sp>
      <p:sp>
        <p:nvSpPr>
          <p:cNvPr id="5" name="Rectangle 4">
            <a:extLst>
              <a:ext uri="{FF2B5EF4-FFF2-40B4-BE49-F238E27FC236}">
                <a16:creationId xmlns:a16="http://schemas.microsoft.com/office/drawing/2014/main" id="{BA805CCF-E3F9-98CA-3996-3FA09282217F}"/>
              </a:ext>
            </a:extLst>
          </p:cNvPr>
          <p:cNvSpPr/>
          <p:nvPr/>
        </p:nvSpPr>
        <p:spPr>
          <a:xfrm rot="243690">
            <a:off x="-452009" y="4865203"/>
            <a:ext cx="13113983" cy="244975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B3D9AC5-F3C6-59A8-D057-844D8A0DEE36}"/>
                  </a:ext>
                </a:extLst>
              </p:cNvPr>
              <p:cNvGraphicFramePr>
                <a:graphicFrameLocks/>
              </p:cNvGraphicFramePr>
              <p:nvPr>
                <p:extLst>
                  <p:ext uri="{D42A27DB-BD31-4B8C-83A1-F6EECF244321}">
                    <p14:modId xmlns:p14="http://schemas.microsoft.com/office/powerpoint/2010/main" val="1422171327"/>
                  </p:ext>
                </p:extLst>
              </p:nvPr>
            </p:nvGraphicFramePr>
            <p:xfrm rot="7523150">
              <a:off x="-349893" y="-6847969"/>
              <a:ext cx="10968545" cy="14850253"/>
            </p:xfrm>
            <a:graphic>
              <a:graphicData uri="http://schemas.microsoft.com/office/drawing/2017/model3d">
                <am3d:model3d r:embed="rId2">
                  <am3d:spPr>
                    <a:xfrm rot="7523150">
                      <a:off x="0" y="0"/>
                      <a:ext cx="10968545" cy="14850253"/>
                    </a:xfrm>
                    <a:prstGeom prst="rect">
                      <a:avLst/>
                    </a:prstGeom>
                  </am3d:spPr>
                  <am3d:camera>
                    <am3d:pos x="12322361" y="-23709740" z="70931446"/>
                    <am3d:up dx="0" dy="36000000" dz="0"/>
                    <am3d:lookAt x="12322361" y="-23709740" z="0"/>
                    <am3d:perspective fov="8619249"/>
                  </am3d:camera>
                  <am3d:trans>
                    <am3d:meterPerModelUnit n="2777777" d="1000000"/>
                    <am3d:preTrans dx="16384361" dy="41295925" dz="-160229"/>
                    <am3d:scale>
                      <am3d:sx n="1000000" d="1000000"/>
                      <am3d:sy n="1000000" d="1000000"/>
                      <am3d:sz n="1000000" d="1000000"/>
                    </am3d:scale>
                    <am3d:rot ax="5854293" ay="551474" az="7785726"/>
                    <am3d:postTrans dx="12322361" dy="-2370974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B3D9AC5-F3C6-59A8-D057-844D8A0DEE36}"/>
                  </a:ext>
                </a:extLst>
              </p:cNvPr>
              <p:cNvPicPr>
                <a:picLocks noGrp="1" noRot="1" noChangeAspect="1" noMove="1" noResize="1" noEditPoints="1" noAdjustHandles="1" noChangeArrowheads="1" noChangeShapeType="1" noCrop="1"/>
              </p:cNvPicPr>
              <p:nvPr/>
            </p:nvPicPr>
            <p:blipFill>
              <a:blip r:embed="rId3"/>
              <a:stretch>
                <a:fillRect/>
              </a:stretch>
            </p:blipFill>
            <p:spPr>
              <a:xfrm rot="7523150">
                <a:off x="-349893" y="-6847969"/>
                <a:ext cx="10968545" cy="14850253"/>
              </a:xfrm>
              <a:prstGeom prst="rect">
                <a:avLst/>
              </a:prstGeom>
            </p:spPr>
          </p:pic>
        </mc:Fallback>
      </mc:AlternateContent>
      <p:sp>
        <p:nvSpPr>
          <p:cNvPr id="12" name="TextBox 11">
            <a:extLst>
              <a:ext uri="{FF2B5EF4-FFF2-40B4-BE49-F238E27FC236}">
                <a16:creationId xmlns:a16="http://schemas.microsoft.com/office/drawing/2014/main" id="{86801C50-4954-BD4F-3F79-28B0BC9C59BC}"/>
              </a:ext>
            </a:extLst>
          </p:cNvPr>
          <p:cNvSpPr txBox="1"/>
          <p:nvPr/>
        </p:nvSpPr>
        <p:spPr>
          <a:xfrm>
            <a:off x="8413368" y="577158"/>
            <a:ext cx="2832271" cy="1785104"/>
          </a:xfrm>
          <a:prstGeom prst="rect">
            <a:avLst/>
          </a:prstGeom>
          <a:noFill/>
        </p:spPr>
        <p:txBody>
          <a:bodyPr wrap="square">
            <a:spAutoFit/>
            <a:scene3d>
              <a:camera prst="perspectiveAbove"/>
              <a:lightRig rig="threePt" dir="t"/>
            </a:scene3d>
          </a:bodyPr>
          <a:lstStyle/>
          <a:p>
            <a:pPr algn="ctr"/>
            <a:r>
              <a:rPr lang="en-US" sz="5500" b="1" spc="120" dirty="0">
                <a:solidFill>
                  <a:schemeClr val="bg1"/>
                </a:solidFill>
                <a:latin typeface="Raleway" pitchFamily="2" charset="0"/>
              </a:rPr>
              <a:t>Garage Door</a:t>
            </a:r>
          </a:p>
        </p:txBody>
      </p:sp>
      <p:sp>
        <p:nvSpPr>
          <p:cNvPr id="15" name="TextBox 14">
            <a:extLst>
              <a:ext uri="{FF2B5EF4-FFF2-40B4-BE49-F238E27FC236}">
                <a16:creationId xmlns:a16="http://schemas.microsoft.com/office/drawing/2014/main" id="{1F1F1922-C3DC-33C3-4F15-DA7B677F2D72}"/>
              </a:ext>
            </a:extLst>
          </p:cNvPr>
          <p:cNvSpPr txBox="1"/>
          <p:nvPr/>
        </p:nvSpPr>
        <p:spPr>
          <a:xfrm>
            <a:off x="7970946" y="2584999"/>
            <a:ext cx="3986725" cy="2132379"/>
          </a:xfrm>
          <a:prstGeom prst="rect">
            <a:avLst/>
          </a:prstGeom>
          <a:noFill/>
        </p:spPr>
        <p:txBody>
          <a:bodyPr wrap="square">
            <a:spAutoFit/>
          </a:bodyPr>
          <a:lstStyle/>
          <a:p>
            <a:pPr>
              <a:lnSpc>
                <a:spcPts val="2300"/>
              </a:lnSpc>
            </a:pPr>
            <a:r>
              <a:rPr lang="en-US" sz="1600" b="1" dirty="0">
                <a:solidFill>
                  <a:schemeClr val="bg1"/>
                </a:solidFill>
                <a:latin typeface="Raleway" pitchFamily="2" charset="0"/>
              </a:rPr>
              <a:t>Smart garage doors revolutionize home convenience and security by allowing you to open and close them using a remote control </a:t>
            </a:r>
            <a:r>
              <a:rPr lang="en-US" sz="1600" b="1" dirty="0">
                <a:solidFill>
                  <a:srgbClr val="FF3300"/>
                </a:solidFill>
                <a:latin typeface="Raleway" pitchFamily="2" charset="0"/>
              </a:rPr>
              <a:t>(IR) </a:t>
            </a:r>
            <a:r>
              <a:rPr lang="en-US" sz="1600" b="1" dirty="0">
                <a:solidFill>
                  <a:schemeClr val="bg1"/>
                </a:solidFill>
                <a:latin typeface="Raleway" pitchFamily="2" charset="0"/>
              </a:rPr>
              <a:t>, all while comfortably seated in your car. This innovation enhances both accessibility and safety for homeowners.</a:t>
            </a:r>
            <a:endParaRPr lang="en-US" sz="1600" b="1" dirty="0">
              <a:solidFill>
                <a:schemeClr val="bg1"/>
              </a:solidFill>
              <a:effectLst/>
              <a:latin typeface="Raleway" pitchFamily="2" charset="0"/>
            </a:endParaRP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8EC4903D-A089-168A-4C84-8F5CF140876E}"/>
                  </a:ext>
                </a:extLst>
              </p:cNvPr>
              <p:cNvGraphicFramePr>
                <a:graphicFrameLocks noChangeAspect="1"/>
              </p:cNvGraphicFramePr>
              <p:nvPr>
                <p:extLst>
                  <p:ext uri="{D42A27DB-BD31-4B8C-83A1-F6EECF244321}">
                    <p14:modId xmlns:p14="http://schemas.microsoft.com/office/powerpoint/2010/main" val="2236104834"/>
                  </p:ext>
                </p:extLst>
              </p:nvPr>
            </p:nvGraphicFramePr>
            <p:xfrm rot="16200000">
              <a:off x="19181346" y="-3841170"/>
              <a:ext cx="530846" cy="574133"/>
            </p:xfrm>
            <a:graphic>
              <a:graphicData uri="http://schemas.microsoft.com/office/drawing/2017/model3d">
                <am3d:model3d r:embed="rId4">
                  <am3d:spPr>
                    <a:xfrm rot="16200000">
                      <a:off x="0" y="0"/>
                      <a:ext cx="530846" cy="574133"/>
                    </a:xfrm>
                    <a:prstGeom prst="rect">
                      <a:avLst/>
                    </a:prstGeom>
                  </am3d:spPr>
                  <am3d:camera>
                    <am3d:pos x="0" y="0" z="77208918"/>
                    <am3d:up dx="0" dy="36000000" dz="0"/>
                    <am3d:lookAt x="0" y="0" z="0"/>
                    <am3d:perspective fov="2700000"/>
                  </am3d:camera>
                  <am3d:trans>
                    <am3d:meterPerModelUnit n="83333332" d="1000000"/>
                    <am3d:preTrans dx="0" dy="0" dz="0"/>
                    <am3d:scale>
                      <am3d:sx n="1000000" d="1000000"/>
                      <am3d:sy n="1000000" d="1000000"/>
                      <am3d:sz n="1000000" d="1000000"/>
                    </am3d:scale>
                    <am3d:rot ax="-9106755" ay="-38618" az="-20758"/>
                    <am3d:postTrans dx="0" dy="0" dz="0"/>
                  </am3d:trans>
                  <am3d:raster rName="Office3DRenderer" rVer="16.0.8326">
                    <am3d:blip r:embed="rId5"/>
                  </am3d:raster>
                  <am3d:objViewport viewportSz="7431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8EC4903D-A089-168A-4C84-8F5CF140876E}"/>
                  </a:ext>
                </a:extLst>
              </p:cNvPr>
              <p:cNvPicPr>
                <a:picLocks noGrp="1" noRot="1" noChangeAspect="1" noMove="1" noResize="1" noEditPoints="1" noAdjustHandles="1" noChangeArrowheads="1" noChangeShapeType="1" noCrop="1"/>
              </p:cNvPicPr>
              <p:nvPr/>
            </p:nvPicPr>
            <p:blipFill>
              <a:blip r:embed="rId5"/>
              <a:stretch>
                <a:fillRect/>
              </a:stretch>
            </p:blipFill>
            <p:spPr>
              <a:xfrm rot="16200000">
                <a:off x="19181346" y="-3841170"/>
                <a:ext cx="530846" cy="5741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1750F83-53E4-91D8-BA4D-FC621ACCD733}"/>
                  </a:ext>
                </a:extLst>
              </p:cNvPr>
              <p:cNvGraphicFramePr>
                <a:graphicFrameLocks noChangeAspect="1"/>
              </p:cNvGraphicFramePr>
              <p:nvPr>
                <p:extLst>
                  <p:ext uri="{D42A27DB-BD31-4B8C-83A1-F6EECF244321}">
                    <p14:modId xmlns:p14="http://schemas.microsoft.com/office/powerpoint/2010/main" val="1012582281"/>
                  </p:ext>
                </p:extLst>
              </p:nvPr>
            </p:nvGraphicFramePr>
            <p:xfrm rot="18533949">
              <a:off x="-261622" y="-989591"/>
              <a:ext cx="7243243" cy="8676720"/>
            </p:xfrm>
            <a:graphic>
              <a:graphicData uri="http://schemas.microsoft.com/office/drawing/2017/model3d">
                <am3d:model3d r:embed="rId6">
                  <am3d:spPr>
                    <a:xfrm rot="18533949">
                      <a:off x="0" y="0"/>
                      <a:ext cx="7243243" cy="8676720"/>
                    </a:xfrm>
                    <a:prstGeom prst="rect">
                      <a:avLst/>
                    </a:prstGeom>
                  </am3d:spPr>
                  <am3d:camera>
                    <am3d:pos x="0" y="0" z="66227195"/>
                    <am3d:up dx="0" dy="36000000" dz="0"/>
                    <am3d:lookAt x="0" y="0" z="0"/>
                    <am3d:perspective fov="2700000"/>
                  </am3d:camera>
                  <am3d:trans>
                    <am3d:meterPerModelUnit n="5053120" d="1000000"/>
                    <am3d:preTrans dx="4356573" dy="0" dz="11496859"/>
                    <am3d:scale>
                      <am3d:sx n="1000000" d="1000000"/>
                      <am3d:sy n="1000000" d="1000000"/>
                      <am3d:sz n="1000000" d="1000000"/>
                    </am3d:scale>
                    <am3d:rot ax="6529851" ay="1096139" az="-2555421"/>
                    <am3d:postTrans dx="0" dy="0" dz="0"/>
                  </am3d:trans>
                  <am3d:raster rName="Office3DRenderer" rVer="16.0.8326">
                    <am3d:blip r:embed="rId7"/>
                  </am3d:raster>
                  <am3d:objViewport viewportSz="915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1750F83-53E4-91D8-BA4D-FC621ACCD733}"/>
                  </a:ext>
                </a:extLst>
              </p:cNvPr>
              <p:cNvPicPr>
                <a:picLocks noGrp="1" noRot="1" noChangeAspect="1" noMove="1" noResize="1" noEditPoints="1" noAdjustHandles="1" noChangeArrowheads="1" noChangeShapeType="1" noCrop="1"/>
              </p:cNvPicPr>
              <p:nvPr/>
            </p:nvPicPr>
            <p:blipFill>
              <a:blip r:embed="rId7"/>
              <a:stretch>
                <a:fillRect/>
              </a:stretch>
            </p:blipFill>
            <p:spPr>
              <a:xfrm rot="18533949">
                <a:off x="-261622" y="-989591"/>
                <a:ext cx="7243243" cy="86767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B8442D7E-872B-1F41-42AB-08CD66803B88}"/>
                  </a:ext>
                </a:extLst>
              </p:cNvPr>
              <p:cNvGraphicFramePr>
                <a:graphicFrameLocks noChangeAspect="1"/>
              </p:cNvGraphicFramePr>
              <p:nvPr>
                <p:extLst>
                  <p:ext uri="{D42A27DB-BD31-4B8C-83A1-F6EECF244321}">
                    <p14:modId xmlns:p14="http://schemas.microsoft.com/office/powerpoint/2010/main" val="2222338173"/>
                  </p:ext>
                </p:extLst>
              </p:nvPr>
            </p:nvGraphicFramePr>
            <p:xfrm rot="6506052">
              <a:off x="-5163181" y="-2636658"/>
              <a:ext cx="4664754" cy="3623260"/>
            </p:xfrm>
            <a:graphic>
              <a:graphicData uri="http://schemas.microsoft.com/office/drawing/2017/model3d">
                <am3d:model3d r:embed="rId8">
                  <am3d:spPr>
                    <a:xfrm rot="6506052">
                      <a:off x="0" y="0"/>
                      <a:ext cx="4664754" cy="3623260"/>
                    </a:xfrm>
                    <a:prstGeom prst="rect">
                      <a:avLst/>
                    </a:prstGeom>
                  </am3d:spPr>
                  <am3d:camera>
                    <am3d:pos x="0" y="0" z="80237102"/>
                    <am3d:up dx="0" dy="36000000" dz="0"/>
                    <am3d:lookAt x="0" y="0" z="0"/>
                    <am3d:perspective fov="2700000"/>
                  </am3d:camera>
                  <am3d:trans>
                    <am3d:meterPerModelUnit n="9999999" d="1000000"/>
                    <am3d:preTrans dx="0" dy="0" dz="17170388"/>
                    <am3d:scale>
                      <am3d:sx n="1000000" d="1000000"/>
                      <am3d:sy n="1000000" d="1000000"/>
                      <am3d:sz n="1000000" d="1000000"/>
                    </am3d:scale>
                    <am3d:rot ax="9370875" ay="2782725" az="9736677"/>
                    <am3d:postTrans dx="0" dy="0" dz="0"/>
                  </am3d:trans>
                  <am3d:raster rName="Office3DRenderer" rVer="16.0.8326">
                    <am3d:blip r:embed="rId9"/>
                  </am3d:raster>
                  <am3d:objViewport viewportSz="56964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B8442D7E-872B-1F41-42AB-08CD66803B88}"/>
                  </a:ext>
                </a:extLst>
              </p:cNvPr>
              <p:cNvPicPr>
                <a:picLocks noGrp="1" noRot="1" noChangeAspect="1" noMove="1" noResize="1" noEditPoints="1" noAdjustHandles="1" noChangeArrowheads="1" noChangeShapeType="1" noCrop="1"/>
              </p:cNvPicPr>
              <p:nvPr/>
            </p:nvPicPr>
            <p:blipFill>
              <a:blip r:embed="rId9"/>
              <a:stretch>
                <a:fillRect/>
              </a:stretch>
            </p:blipFill>
            <p:spPr>
              <a:xfrm rot="6506052">
                <a:off x="-5163181" y="-2636658"/>
                <a:ext cx="4664754" cy="362326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D9069463-E378-4F82-B528-49BD96C51715}"/>
                  </a:ext>
                </a:extLst>
              </p:cNvPr>
              <p:cNvGraphicFramePr>
                <a:graphicFrameLocks noChangeAspect="1"/>
              </p:cNvGraphicFramePr>
              <p:nvPr>
                <p:extLst>
                  <p:ext uri="{D42A27DB-BD31-4B8C-83A1-F6EECF244321}">
                    <p14:modId xmlns:p14="http://schemas.microsoft.com/office/powerpoint/2010/main" val="1663755320"/>
                  </p:ext>
                </p:extLst>
              </p:nvPr>
            </p:nvGraphicFramePr>
            <p:xfrm>
              <a:off x="-4855801" y="-3211169"/>
              <a:ext cx="4608674" cy="3949126"/>
            </p:xfrm>
            <a:graphic>
              <a:graphicData uri="http://schemas.microsoft.com/office/drawing/2017/model3d">
                <am3d:model3d r:embed="rId10">
                  <am3d:spPr>
                    <a:xfrm>
                      <a:off x="0" y="0"/>
                      <a:ext cx="4608674" cy="3949126"/>
                    </a:xfrm>
                    <a:prstGeom prst="rect">
                      <a:avLst/>
                    </a:prstGeom>
                  </am3d:spPr>
                  <am3d:camera>
                    <am3d:pos x="0" y="0" z="53140989"/>
                    <am3d:up dx="0" dy="36000000" dz="0"/>
                    <am3d:lookAt x="0" y="0" z="0"/>
                    <am3d:perspective fov="2700000"/>
                  </am3d:camera>
                  <am3d:trans>
                    <am3d:meterPerModelUnit n="693862" d="1000000"/>
                    <am3d:preTrans dx="-1075138" dy="-4431651" dz="-6496014"/>
                    <am3d:scale>
                      <am3d:sx n="1000000" d="1000000"/>
                      <am3d:sy n="1000000" d="1000000"/>
                      <am3d:sz n="1000000" d="1000000"/>
                    </am3d:scale>
                    <am3d:rot ax="3191984" ay="1558698" az="1820992"/>
                    <am3d:postTrans dx="0" dy="0" dz="0"/>
                  </am3d:trans>
                  <am3d:raster rName="Office3DRenderer" rVer="16.0.8326">
                    <am3d:blip r:embed="rId11"/>
                  </am3d:raster>
                  <am3d:objViewport viewportSz="46726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D9069463-E378-4F82-B528-49BD96C51715}"/>
                  </a:ext>
                </a:extLst>
              </p:cNvPr>
              <p:cNvPicPr>
                <a:picLocks noGrp="1" noRot="1" noChangeAspect="1" noMove="1" noResize="1" noEditPoints="1" noAdjustHandles="1" noChangeArrowheads="1" noChangeShapeType="1" noCrop="1"/>
              </p:cNvPicPr>
              <p:nvPr/>
            </p:nvPicPr>
            <p:blipFill>
              <a:blip r:embed="rId11"/>
              <a:stretch>
                <a:fillRect/>
              </a:stretch>
            </p:blipFill>
            <p:spPr>
              <a:xfrm>
                <a:off x="-4855801" y="-3211169"/>
                <a:ext cx="4608674" cy="3949126"/>
              </a:xfrm>
              <a:prstGeom prst="rect">
                <a:avLst/>
              </a:prstGeom>
            </p:spPr>
          </p:pic>
        </mc:Fallback>
      </mc:AlternateContent>
      <p:sp>
        <p:nvSpPr>
          <p:cNvPr id="9" name="TextBox 8">
            <a:extLst>
              <a:ext uri="{FF2B5EF4-FFF2-40B4-BE49-F238E27FC236}">
                <a16:creationId xmlns:a16="http://schemas.microsoft.com/office/drawing/2014/main" id="{0E9740CA-5C1E-FAC3-2AA7-C04CAF43A67F}"/>
              </a:ext>
            </a:extLst>
          </p:cNvPr>
          <p:cNvSpPr txBox="1"/>
          <p:nvPr/>
        </p:nvSpPr>
        <p:spPr>
          <a:xfrm>
            <a:off x="12513295" y="-2175325"/>
            <a:ext cx="2832271" cy="938719"/>
          </a:xfrm>
          <a:prstGeom prst="rect">
            <a:avLst/>
          </a:prstGeom>
          <a:noFill/>
        </p:spPr>
        <p:txBody>
          <a:bodyPr wrap="square">
            <a:spAutoFit/>
            <a:scene3d>
              <a:camera prst="perspectiveAbove"/>
              <a:lightRig rig="threePt" dir="t"/>
            </a:scene3d>
          </a:bodyPr>
          <a:lstStyle/>
          <a:p>
            <a:pPr algn="l"/>
            <a:r>
              <a:rPr lang="en-US" sz="5500" b="1" spc="120" dirty="0">
                <a:solidFill>
                  <a:schemeClr val="bg1"/>
                </a:solidFill>
                <a:latin typeface="Raleway" pitchFamily="2" charset="0"/>
              </a:rPr>
              <a:t>Buzzer</a:t>
            </a:r>
          </a:p>
        </p:txBody>
      </p:sp>
      <p:sp>
        <p:nvSpPr>
          <p:cNvPr id="6" name="TextBox 5">
            <a:extLst>
              <a:ext uri="{FF2B5EF4-FFF2-40B4-BE49-F238E27FC236}">
                <a16:creationId xmlns:a16="http://schemas.microsoft.com/office/drawing/2014/main" id="{33D225A0-DA2C-1AD1-622E-AC5BFC0B3C1A}"/>
              </a:ext>
            </a:extLst>
          </p:cNvPr>
          <p:cNvSpPr txBox="1"/>
          <p:nvPr/>
        </p:nvSpPr>
        <p:spPr>
          <a:xfrm>
            <a:off x="-133359" y="-3491070"/>
            <a:ext cx="3126317" cy="1785104"/>
          </a:xfrm>
          <a:prstGeom prst="rect">
            <a:avLst/>
          </a:prstGeom>
          <a:noFill/>
        </p:spPr>
        <p:txBody>
          <a:bodyPr wrap="square">
            <a:spAutoFit/>
            <a:scene3d>
              <a:camera prst="perspectiveAbove"/>
              <a:lightRig rig="threePt" dir="t"/>
            </a:scene3d>
          </a:bodyPr>
          <a:lstStyle/>
          <a:p>
            <a:pPr algn="ctr"/>
            <a:r>
              <a:rPr lang="en-US" sz="5500" b="1" spc="120" dirty="0">
                <a:solidFill>
                  <a:schemeClr val="bg1"/>
                </a:solidFill>
                <a:latin typeface="Raleway" pitchFamily="2" charset="0"/>
              </a:rPr>
              <a:t>Solar Tracker</a:t>
            </a:r>
          </a:p>
        </p:txBody>
      </p:sp>
    </p:spTree>
    <p:extLst>
      <p:ext uri="{BB962C8B-B14F-4D97-AF65-F5344CB8AC3E}">
        <p14:creationId xmlns:p14="http://schemas.microsoft.com/office/powerpoint/2010/main" val="2170563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A62394F-B94C-AA34-2C27-3B0D2A9DB5FB}"/>
              </a:ext>
            </a:extLst>
          </p:cNvPr>
          <p:cNvSpPr/>
          <p:nvPr/>
        </p:nvSpPr>
        <p:spPr>
          <a:xfrm>
            <a:off x="-3" y="-126999"/>
            <a:ext cx="12192003" cy="698499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879C07E-B100-6522-0F81-A9DA602BAEE7}"/>
              </a:ext>
            </a:extLst>
          </p:cNvPr>
          <p:cNvSpPr/>
          <p:nvPr/>
        </p:nvSpPr>
        <p:spPr>
          <a:xfrm>
            <a:off x="-2286000" y="4783191"/>
            <a:ext cx="14478000" cy="3697333"/>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A805CCF-E3F9-98CA-3996-3FA09282217F}"/>
              </a:ext>
            </a:extLst>
          </p:cNvPr>
          <p:cNvSpPr/>
          <p:nvPr/>
        </p:nvSpPr>
        <p:spPr>
          <a:xfrm>
            <a:off x="-2" y="4783191"/>
            <a:ext cx="12216476" cy="212963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6801C50-4954-BD4F-3F79-28B0BC9C59BC}"/>
              </a:ext>
            </a:extLst>
          </p:cNvPr>
          <p:cNvSpPr txBox="1"/>
          <p:nvPr/>
        </p:nvSpPr>
        <p:spPr>
          <a:xfrm>
            <a:off x="7251476" y="406277"/>
            <a:ext cx="3126317" cy="1785104"/>
          </a:xfrm>
          <a:prstGeom prst="rect">
            <a:avLst/>
          </a:prstGeom>
          <a:noFill/>
        </p:spPr>
        <p:txBody>
          <a:bodyPr wrap="square">
            <a:spAutoFit/>
            <a:scene3d>
              <a:camera prst="perspectiveAbove"/>
              <a:lightRig rig="threePt" dir="t"/>
            </a:scene3d>
          </a:bodyPr>
          <a:lstStyle/>
          <a:p>
            <a:pPr algn="ctr"/>
            <a:r>
              <a:rPr lang="en-US" sz="5500" b="1" spc="120" dirty="0">
                <a:solidFill>
                  <a:schemeClr val="bg1"/>
                </a:solidFill>
                <a:latin typeface="Raleway" pitchFamily="2" charset="0"/>
              </a:rPr>
              <a:t>Solar Tracker</a:t>
            </a:r>
          </a:p>
        </p:txBody>
      </p:sp>
      <p:sp>
        <p:nvSpPr>
          <p:cNvPr id="15" name="TextBox 14">
            <a:extLst>
              <a:ext uri="{FF2B5EF4-FFF2-40B4-BE49-F238E27FC236}">
                <a16:creationId xmlns:a16="http://schemas.microsoft.com/office/drawing/2014/main" id="{1F1F1922-C3DC-33C3-4F15-DA7B677F2D72}"/>
              </a:ext>
            </a:extLst>
          </p:cNvPr>
          <p:cNvSpPr txBox="1"/>
          <p:nvPr/>
        </p:nvSpPr>
        <p:spPr>
          <a:xfrm>
            <a:off x="6026778" y="2301034"/>
            <a:ext cx="5759845" cy="2427331"/>
          </a:xfrm>
          <a:prstGeom prst="rect">
            <a:avLst/>
          </a:prstGeom>
          <a:noFill/>
        </p:spPr>
        <p:txBody>
          <a:bodyPr wrap="square">
            <a:spAutoFit/>
          </a:bodyPr>
          <a:lstStyle/>
          <a:p>
            <a:pPr>
              <a:lnSpc>
                <a:spcPts val="2300"/>
              </a:lnSpc>
            </a:pPr>
            <a:r>
              <a:rPr lang="en-US" sz="1600" b="1" dirty="0">
                <a:solidFill>
                  <a:schemeClr val="bg1"/>
                </a:solidFill>
                <a:latin typeface="Raleway" pitchFamily="2" charset="0"/>
              </a:rPr>
              <a:t>Integrating </a:t>
            </a:r>
            <a:r>
              <a:rPr lang="en-US" sz="1600" b="1" dirty="0">
                <a:solidFill>
                  <a:schemeClr val="tx2">
                    <a:lumMod val="25000"/>
                    <a:lumOff val="75000"/>
                  </a:schemeClr>
                </a:solidFill>
                <a:latin typeface="Raleway" pitchFamily="2" charset="0"/>
              </a:rPr>
              <a:t>Solar Panels </a:t>
            </a:r>
            <a:r>
              <a:rPr lang="en-US" sz="1600" b="1" dirty="0">
                <a:solidFill>
                  <a:schemeClr val="bg1"/>
                </a:solidFill>
                <a:latin typeface="Raleway" pitchFamily="2" charset="0"/>
              </a:rPr>
              <a:t>promotes </a:t>
            </a:r>
            <a:r>
              <a:rPr lang="en-US" sz="1600" b="1" dirty="0">
                <a:solidFill>
                  <a:schemeClr val="accent3">
                    <a:lumMod val="60000"/>
                    <a:lumOff val="40000"/>
                  </a:schemeClr>
                </a:solidFill>
                <a:latin typeface="Raleway" pitchFamily="2" charset="0"/>
              </a:rPr>
              <a:t>Eco</a:t>
            </a:r>
            <a:r>
              <a:rPr lang="en-US" sz="1600" b="1" dirty="0">
                <a:solidFill>
                  <a:schemeClr val="bg1"/>
                </a:solidFill>
                <a:latin typeface="Raleway" pitchFamily="2" charset="0"/>
              </a:rPr>
              <a:t>-friendly energy usage that’s why we've incorporated a cutting-edge sun tracker system that utilizes </a:t>
            </a:r>
            <a:r>
              <a:rPr lang="en-US" sz="1600" b="1" dirty="0">
                <a:solidFill>
                  <a:srgbClr val="FF3300"/>
                </a:solidFill>
                <a:latin typeface="Raleway" pitchFamily="2" charset="0"/>
              </a:rPr>
              <a:t>LDR</a:t>
            </a:r>
            <a:r>
              <a:rPr lang="en-US" sz="1600" b="1" dirty="0">
                <a:solidFill>
                  <a:schemeClr val="bg1"/>
                </a:solidFill>
                <a:latin typeface="Raleway" pitchFamily="2" charset="0"/>
              </a:rPr>
              <a:t> sensors to follow the sun's movement, ensuring optimal efficiency and maximizing battery charging time. This innovative solution not only harnesses </a:t>
            </a:r>
            <a:r>
              <a:rPr lang="en-US" sz="1600" b="1" dirty="0">
                <a:solidFill>
                  <a:schemeClr val="accent3">
                    <a:lumMod val="60000"/>
                    <a:lumOff val="40000"/>
                  </a:schemeClr>
                </a:solidFill>
                <a:latin typeface="Raleway" pitchFamily="2" charset="0"/>
              </a:rPr>
              <a:t>Clean</a:t>
            </a:r>
            <a:r>
              <a:rPr lang="en-US" sz="1600" b="1" dirty="0">
                <a:solidFill>
                  <a:schemeClr val="bg1"/>
                </a:solidFill>
                <a:latin typeface="Raleway" pitchFamily="2" charset="0"/>
              </a:rPr>
              <a:t> </a:t>
            </a:r>
            <a:r>
              <a:rPr lang="en-US" sz="1600" b="1" dirty="0">
                <a:solidFill>
                  <a:schemeClr val="accent3">
                    <a:lumMod val="60000"/>
                    <a:lumOff val="40000"/>
                  </a:schemeClr>
                </a:solidFill>
                <a:latin typeface="Raleway" pitchFamily="2" charset="0"/>
              </a:rPr>
              <a:t>Energy</a:t>
            </a:r>
            <a:r>
              <a:rPr lang="en-US" sz="1600" b="1" dirty="0">
                <a:solidFill>
                  <a:schemeClr val="bg1"/>
                </a:solidFill>
                <a:latin typeface="Raleway" pitchFamily="2" charset="0"/>
              </a:rPr>
              <a:t> but also provides Power for your home's needs, making sustainability effortless and cost-effective.</a:t>
            </a:r>
            <a:endParaRPr lang="en-US" sz="1600" b="1" dirty="0">
              <a:solidFill>
                <a:schemeClr val="bg1"/>
              </a:solidFill>
              <a:effectLst/>
              <a:latin typeface="Raleway" pitchFamily="2" charset="0"/>
            </a:endParaRP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1750F83-53E4-91D8-BA4D-FC621ACCD733}"/>
                  </a:ext>
                </a:extLst>
              </p:cNvPr>
              <p:cNvGraphicFramePr>
                <a:graphicFrameLocks noChangeAspect="1"/>
              </p:cNvGraphicFramePr>
              <p:nvPr>
                <p:extLst>
                  <p:ext uri="{D42A27DB-BD31-4B8C-83A1-F6EECF244321}">
                    <p14:modId xmlns:p14="http://schemas.microsoft.com/office/powerpoint/2010/main" val="12612769"/>
                  </p:ext>
                </p:extLst>
              </p:nvPr>
            </p:nvGraphicFramePr>
            <p:xfrm rot="17516153">
              <a:off x="13830148" y="-691794"/>
              <a:ext cx="5979026" cy="7377802"/>
            </p:xfrm>
            <a:graphic>
              <a:graphicData uri="http://schemas.microsoft.com/office/drawing/2017/model3d">
                <am3d:model3d r:embed="rId2">
                  <am3d:spPr>
                    <a:xfrm rot="17516153">
                      <a:off x="0" y="0"/>
                      <a:ext cx="5979026" cy="7377802"/>
                    </a:xfrm>
                    <a:prstGeom prst="rect">
                      <a:avLst/>
                    </a:prstGeom>
                  </am3d:spPr>
                  <am3d:camera>
                    <am3d:pos x="0" y="0" z="66227195"/>
                    <am3d:up dx="0" dy="36000000" dz="0"/>
                    <am3d:lookAt x="0" y="0" z="0"/>
                    <am3d:perspective fov="2700000"/>
                  </am3d:camera>
                  <am3d:trans>
                    <am3d:meterPerModelUnit n="5053120" d="1000000"/>
                    <am3d:preTrans dx="4356573" dy="0" dz="11496859"/>
                    <am3d:scale>
                      <am3d:sx n="1000000" d="1000000"/>
                      <am3d:sy n="1000000" d="1000000"/>
                      <am3d:sz n="1000000" d="1000000"/>
                    </am3d:scale>
                    <am3d:rot ax="7388840" ay="2240805" az="-2573406"/>
                    <am3d:postTrans dx="0" dy="0" dz="0"/>
                  </am3d:trans>
                  <am3d:raster rName="Office3DRenderer" rVer="16.0.8326">
                    <am3d:blip r:embed="rId3"/>
                  </am3d:raster>
                  <am3d:objViewport viewportSz="91589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1750F83-53E4-91D8-BA4D-FC621ACCD733}"/>
                  </a:ext>
                </a:extLst>
              </p:cNvPr>
              <p:cNvPicPr>
                <a:picLocks noGrp="1" noRot="1" noChangeAspect="1" noMove="1" noResize="1" noEditPoints="1" noAdjustHandles="1" noChangeArrowheads="1" noChangeShapeType="1" noCrop="1"/>
              </p:cNvPicPr>
              <p:nvPr/>
            </p:nvPicPr>
            <p:blipFill>
              <a:blip r:embed="rId3"/>
              <a:stretch>
                <a:fillRect/>
              </a:stretch>
            </p:blipFill>
            <p:spPr>
              <a:xfrm rot="17516153">
                <a:off x="13830148" y="-691794"/>
                <a:ext cx="5979026" cy="73778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9D00E93B-2CE2-4028-482B-DF7484D908B6}"/>
                  </a:ext>
                </a:extLst>
              </p:cNvPr>
              <p:cNvGraphicFramePr>
                <a:graphicFrameLocks noChangeAspect="1"/>
              </p:cNvGraphicFramePr>
              <p:nvPr>
                <p:extLst>
                  <p:ext uri="{D42A27DB-BD31-4B8C-83A1-F6EECF244321}">
                    <p14:modId xmlns:p14="http://schemas.microsoft.com/office/powerpoint/2010/main" val="1035970852"/>
                  </p:ext>
                </p:extLst>
              </p:nvPr>
            </p:nvGraphicFramePr>
            <p:xfrm rot="6506052">
              <a:off x="865433" y="1281818"/>
              <a:ext cx="5260627" cy="4957490"/>
            </p:xfrm>
            <a:graphic>
              <a:graphicData uri="http://schemas.microsoft.com/office/drawing/2017/model3d">
                <am3d:model3d r:embed="rId4">
                  <am3d:spPr>
                    <a:xfrm rot="6506052">
                      <a:off x="0" y="0"/>
                      <a:ext cx="5260627" cy="4957490"/>
                    </a:xfrm>
                    <a:prstGeom prst="rect">
                      <a:avLst/>
                    </a:prstGeom>
                  </am3d:spPr>
                  <am3d:camera>
                    <am3d:pos x="0" y="0" z="80237102"/>
                    <am3d:up dx="0" dy="36000000" dz="0"/>
                    <am3d:lookAt x="0" y="0" z="0"/>
                    <am3d:perspective fov="2700000"/>
                  </am3d:camera>
                  <am3d:trans>
                    <am3d:meterPerModelUnit n="9999999" d="1000000"/>
                    <am3d:preTrans dx="0" dy="0" dz="17170388"/>
                    <am3d:scale>
                      <am3d:sx n="1000000" d="1000000"/>
                      <am3d:sy n="1000000" d="1000000"/>
                      <am3d:sz n="1000000" d="1000000"/>
                    </am3d:scale>
                    <am3d:rot ax="6682090" ay="2180674" az="7405954"/>
                    <am3d:postTrans dx="0" dy="0" dz="0"/>
                  </am3d:trans>
                  <am3d:raster rName="Office3DRenderer" rVer="16.0.8326">
                    <am3d:blip r:embed="rId5"/>
                  </am3d:raster>
                  <am3d:objViewport viewportSz="56964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9D00E93B-2CE2-4028-482B-DF7484D908B6}"/>
                  </a:ext>
                </a:extLst>
              </p:cNvPr>
              <p:cNvPicPr>
                <a:picLocks noGrp="1" noRot="1" noChangeAspect="1" noMove="1" noResize="1" noEditPoints="1" noAdjustHandles="1" noChangeArrowheads="1" noChangeShapeType="1" noCrop="1"/>
              </p:cNvPicPr>
              <p:nvPr/>
            </p:nvPicPr>
            <p:blipFill>
              <a:blip r:embed="rId5"/>
              <a:stretch>
                <a:fillRect/>
              </a:stretch>
            </p:blipFill>
            <p:spPr>
              <a:xfrm rot="6506052">
                <a:off x="865433" y="1281818"/>
                <a:ext cx="5260627" cy="49574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66603AB1-8334-C428-54B2-7C436A12EBBA}"/>
                  </a:ext>
                </a:extLst>
              </p:cNvPr>
              <p:cNvGraphicFramePr>
                <a:graphicFrameLocks noChangeAspect="1"/>
              </p:cNvGraphicFramePr>
              <p:nvPr>
                <p:extLst>
                  <p:ext uri="{D42A27DB-BD31-4B8C-83A1-F6EECF244321}">
                    <p14:modId xmlns:p14="http://schemas.microsoft.com/office/powerpoint/2010/main" val="2904440913"/>
                  </p:ext>
                </p:extLst>
              </p:nvPr>
            </p:nvGraphicFramePr>
            <p:xfrm>
              <a:off x="1523395" y="1784031"/>
              <a:ext cx="4503383" cy="3129908"/>
            </p:xfrm>
            <a:graphic>
              <a:graphicData uri="http://schemas.microsoft.com/office/drawing/2017/model3d">
                <am3d:model3d r:embed="rId6">
                  <am3d:spPr>
                    <a:xfrm>
                      <a:off x="0" y="0"/>
                      <a:ext cx="4503383" cy="3129908"/>
                    </a:xfrm>
                    <a:prstGeom prst="rect">
                      <a:avLst/>
                    </a:prstGeom>
                  </am3d:spPr>
                  <am3d:camera>
                    <am3d:pos x="0" y="0" z="53140989"/>
                    <am3d:up dx="0" dy="36000000" dz="0"/>
                    <am3d:lookAt x="0" y="0" z="0"/>
                    <am3d:perspective fov="2700000"/>
                  </am3d:camera>
                  <am3d:trans>
                    <am3d:meterPerModelUnit n="693862" d="1000000"/>
                    <am3d:preTrans dx="-1075138" dy="-4431651" dz="-6496014"/>
                    <am3d:scale>
                      <am3d:sx n="1000000" d="1000000"/>
                      <am3d:sy n="1000000" d="1000000"/>
                      <am3d:sz n="1000000" d="1000000"/>
                    </am3d:scale>
                    <am3d:rot ax="1362701" ay="2013299" az="781562"/>
                    <am3d:postTrans dx="0" dy="0" dz="0"/>
                  </am3d:trans>
                  <am3d:raster rName="Office3DRenderer" rVer="16.0.8326">
                    <am3d:blip r:embed="rId7"/>
                  </am3d:raster>
                  <am3d:objViewport viewportSz="46726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66603AB1-8334-C428-54B2-7C436A12EBBA}"/>
                  </a:ext>
                </a:extLst>
              </p:cNvPr>
              <p:cNvPicPr>
                <a:picLocks noGrp="1" noRot="1" noChangeAspect="1" noMove="1" noResize="1" noEditPoints="1" noAdjustHandles="1" noChangeArrowheads="1" noChangeShapeType="1" noCrop="1"/>
              </p:cNvPicPr>
              <p:nvPr/>
            </p:nvPicPr>
            <p:blipFill>
              <a:blip r:embed="rId7"/>
              <a:stretch>
                <a:fillRect/>
              </a:stretch>
            </p:blipFill>
            <p:spPr>
              <a:xfrm>
                <a:off x="1523395" y="1784031"/>
                <a:ext cx="4503383" cy="312990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0F001E84-8D7A-020B-B09D-BFCB69396954}"/>
                  </a:ext>
                </a:extLst>
              </p:cNvPr>
              <p:cNvGraphicFramePr>
                <a:graphicFrameLocks/>
              </p:cNvGraphicFramePr>
              <p:nvPr>
                <p:extLst>
                  <p:ext uri="{D42A27DB-BD31-4B8C-83A1-F6EECF244321}">
                    <p14:modId xmlns:p14="http://schemas.microsoft.com/office/powerpoint/2010/main" val="4270361686"/>
                  </p:ext>
                </p:extLst>
              </p:nvPr>
            </p:nvGraphicFramePr>
            <p:xfrm rot="18963275">
              <a:off x="-3328551" y="-7000145"/>
              <a:ext cx="17946369" cy="16597947"/>
            </p:xfrm>
            <a:graphic>
              <a:graphicData uri="http://schemas.microsoft.com/office/drawing/2017/model3d">
                <am3d:model3d r:embed="rId8">
                  <am3d:spPr>
                    <a:xfrm rot="18963275">
                      <a:off x="0" y="0"/>
                      <a:ext cx="17946369" cy="16597947"/>
                    </a:xfrm>
                    <a:prstGeom prst="rect">
                      <a:avLst/>
                    </a:prstGeom>
                  </am3d:spPr>
                  <am3d:camera>
                    <am3d:pos x="44630159" y="-19047327" z="70931446"/>
                    <am3d:up dx="0" dy="36000000" dz="0"/>
                    <am3d:lookAt x="44630159" y="-19047327" z="0"/>
                    <am3d:perspective fov="5272497"/>
                  </am3d:camera>
                  <am3d:trans>
                    <am3d:meterPerModelUnit n="2777777" d="1000000"/>
                    <am3d:preTrans dx="-2204659" dy="1783329" dz="-16397199"/>
                    <am3d:scale>
                      <am3d:sx n="1000000" d="1000000"/>
                      <am3d:sy n="1000000" d="1000000"/>
                      <am3d:sz n="1000000" d="1000000"/>
                    </am3d:scale>
                    <am3d:rot ax="6725014" ay="885165" az="-1926733"/>
                    <am3d:postTrans dx="35592025" dy="-20760188"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0F001E84-8D7A-020B-B09D-BFCB69396954}"/>
                  </a:ext>
                </a:extLst>
              </p:cNvPr>
              <p:cNvPicPr>
                <a:picLocks noGrp="1" noRot="1" noChangeAspect="1" noMove="1" noResize="1" noEditPoints="1" noAdjustHandles="1" noChangeArrowheads="1" noChangeShapeType="1" noCrop="1"/>
              </p:cNvPicPr>
              <p:nvPr/>
            </p:nvPicPr>
            <p:blipFill>
              <a:blip r:embed="rId9"/>
              <a:stretch>
                <a:fillRect/>
              </a:stretch>
            </p:blipFill>
            <p:spPr>
              <a:xfrm rot="18963275">
                <a:off x="-3328551" y="-7000145"/>
                <a:ext cx="17946369" cy="1659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9BB9F64E-08F8-6289-E91C-DB02A3925A40}"/>
                  </a:ext>
                </a:extLst>
              </p:cNvPr>
              <p:cNvGraphicFramePr>
                <a:graphicFrameLocks/>
              </p:cNvGraphicFramePr>
              <p:nvPr>
                <p:extLst>
                  <p:ext uri="{D42A27DB-BD31-4B8C-83A1-F6EECF244321}">
                    <p14:modId xmlns:p14="http://schemas.microsoft.com/office/powerpoint/2010/main" val="3310172016"/>
                  </p:ext>
                </p:extLst>
              </p:nvPr>
            </p:nvGraphicFramePr>
            <p:xfrm rot="16200000">
              <a:off x="-7926224" y="-10663352"/>
              <a:ext cx="10250452" cy="22881920"/>
            </p:xfrm>
            <a:graphic>
              <a:graphicData uri="http://schemas.microsoft.com/office/drawing/2017/model3d">
                <am3d:model3d r:embed="rId10">
                  <am3d:spPr>
                    <a:xfrm rot="16200000">
                      <a:off x="0" y="0"/>
                      <a:ext cx="10250452" cy="22881920"/>
                    </a:xfrm>
                    <a:prstGeom prst="rect">
                      <a:avLst/>
                    </a:prstGeom>
                  </am3d:spPr>
                  <am3d:camera>
                    <am3d:pos x="7476893" y="-51925051" z="69400463"/>
                    <am3d:up dx="0" dy="36000000" dz="0"/>
                    <am3d:lookAt x="7476893" y="-51925051" z="0"/>
                    <am3d:perspective fov="7579778"/>
                  </am3d:camera>
                  <am3d:trans>
                    <am3d:meterPerModelUnit n="4255319" d="1000000"/>
                    <am3d:preTrans dx="40167195" dy="44730053" dz="13093704"/>
                    <am3d:scale>
                      <am3d:sx n="1000000" d="1000000"/>
                      <am3d:sy n="1000000" d="1000000"/>
                      <am3d:sz n="1000000" d="1000000"/>
                    </am3d:scale>
                    <am3d:rot ax="-6724525" ay="-4414706" az="6775169"/>
                    <am3d:postTrans dx="8178191" dy="-60809433"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9BB9F64E-08F8-6289-E91C-DB02A3925A40}"/>
                  </a:ext>
                </a:extLst>
              </p:cNvPr>
              <p:cNvPicPr>
                <a:picLocks noGrp="1" noRot="1" noChangeAspect="1" noMove="1" noResize="1" noEditPoints="1" noAdjustHandles="1" noChangeArrowheads="1" noChangeShapeType="1" noCrop="1"/>
              </p:cNvPicPr>
              <p:nvPr/>
            </p:nvPicPr>
            <p:blipFill>
              <a:blip r:embed="rId11"/>
              <a:stretch>
                <a:fillRect/>
              </a:stretch>
            </p:blipFill>
            <p:spPr>
              <a:xfrm rot="16200000">
                <a:off x="-7926224" y="-10663352"/>
                <a:ext cx="10250452" cy="228819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30729890-6454-CFA8-5CC4-B9DF64692BD9}"/>
                  </a:ext>
                </a:extLst>
              </p:cNvPr>
              <p:cNvGraphicFramePr>
                <a:graphicFrameLocks noChangeAspect="1"/>
              </p:cNvGraphicFramePr>
              <p:nvPr>
                <p:extLst>
                  <p:ext uri="{D42A27DB-BD31-4B8C-83A1-F6EECF244321}">
                    <p14:modId xmlns:p14="http://schemas.microsoft.com/office/powerpoint/2010/main" val="2749675133"/>
                  </p:ext>
                </p:extLst>
              </p:nvPr>
            </p:nvGraphicFramePr>
            <p:xfrm rot="16747594">
              <a:off x="14373579" y="-4462845"/>
              <a:ext cx="6982038" cy="6054447"/>
            </p:xfrm>
            <a:graphic>
              <a:graphicData uri="http://schemas.microsoft.com/office/drawing/2017/model3d">
                <am3d:model3d r:embed="rId12">
                  <am3d:spPr>
                    <a:xfrm rot="16747594">
                      <a:off x="0" y="0"/>
                      <a:ext cx="6982038" cy="6054447"/>
                    </a:xfrm>
                    <a:prstGeom prst="rect">
                      <a:avLst/>
                    </a:prstGeom>
                  </am3d:spPr>
                  <am3d:camera>
                    <am3d:pos x="0" y="0" z="56177859"/>
                    <am3d:up dx="0" dy="36000000" dz="0"/>
                    <am3d:lookAt x="0" y="0" z="0"/>
                    <am3d:perspective fov="2700000"/>
                  </am3d:camera>
                  <am3d:trans>
                    <am3d:meterPerModelUnit n="3496743" d="1000000"/>
                    <am3d:preTrans dx="-191398" dy="-6572230" dz="2829014"/>
                    <am3d:scale>
                      <am3d:sx n="1000000" d="1000000"/>
                      <am3d:sy n="1000000" d="1000000"/>
                      <am3d:sz n="1000000" d="1000000"/>
                    </am3d:scale>
                    <am3d:rot ax="-2999179" ay="2586766" az="8406840"/>
                    <am3d:postTrans dx="0" dy="0" dz="0"/>
                  </am3d:trans>
                  <am3d:raster rName="Office3DRenderer" rVer="16.0.8326">
                    <am3d:blip r:embed="rId13"/>
                  </am3d:raster>
                  <am3d:objViewport viewportSz="73625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30729890-6454-CFA8-5CC4-B9DF64692BD9}"/>
                  </a:ext>
                </a:extLst>
              </p:cNvPr>
              <p:cNvPicPr>
                <a:picLocks noGrp="1" noRot="1" noChangeAspect="1" noMove="1" noResize="1" noEditPoints="1" noAdjustHandles="1" noChangeArrowheads="1" noChangeShapeType="1" noCrop="1"/>
              </p:cNvPicPr>
              <p:nvPr/>
            </p:nvPicPr>
            <p:blipFill>
              <a:blip r:embed="rId13"/>
              <a:stretch>
                <a:fillRect/>
              </a:stretch>
            </p:blipFill>
            <p:spPr>
              <a:xfrm rot="16747594">
                <a:off x="14373579" y="-4462845"/>
                <a:ext cx="6982038" cy="6054447"/>
              </a:xfrm>
              <a:prstGeom prst="rect">
                <a:avLst/>
              </a:prstGeom>
            </p:spPr>
          </p:pic>
        </mc:Fallback>
      </mc:AlternateContent>
      <p:sp>
        <p:nvSpPr>
          <p:cNvPr id="16" name="TextBox 15">
            <a:extLst>
              <a:ext uri="{FF2B5EF4-FFF2-40B4-BE49-F238E27FC236}">
                <a16:creationId xmlns:a16="http://schemas.microsoft.com/office/drawing/2014/main" id="{5D851D5D-3774-3D31-9B26-ADF5919E3E14}"/>
              </a:ext>
            </a:extLst>
          </p:cNvPr>
          <p:cNvSpPr txBox="1"/>
          <p:nvPr/>
        </p:nvSpPr>
        <p:spPr>
          <a:xfrm rot="21286795">
            <a:off x="2344584" y="-5448204"/>
            <a:ext cx="3263414" cy="954107"/>
          </a:xfrm>
          <a:prstGeom prst="rect">
            <a:avLst/>
          </a:prstGeom>
          <a:noFill/>
        </p:spPr>
        <p:txBody>
          <a:bodyPr wrap="square">
            <a:spAutoFit/>
            <a:scene3d>
              <a:camera prst="isometricOffAxis2Left"/>
              <a:lightRig rig="threePt" dir="t"/>
            </a:scene3d>
          </a:bodyPr>
          <a:lstStyle/>
          <a:p>
            <a:pPr algn="ctr"/>
            <a:r>
              <a:rPr lang="en-US" sz="2800" b="1" spc="120" dirty="0">
                <a:solidFill>
                  <a:schemeClr val="bg1"/>
                </a:solidFill>
                <a:latin typeface="Raleway" pitchFamily="2" charset="0"/>
              </a:rPr>
              <a:t>Elevator</a:t>
            </a:r>
          </a:p>
          <a:p>
            <a:pPr algn="ctr"/>
            <a:r>
              <a:rPr lang="en-US" sz="2800" b="1" spc="120" dirty="0">
                <a:solidFill>
                  <a:schemeClr val="bg1"/>
                </a:solidFill>
                <a:latin typeface="Raleway" pitchFamily="2" charset="0"/>
              </a:rPr>
              <a:t>place</a:t>
            </a:r>
          </a:p>
        </p:txBody>
      </p:sp>
      <p:sp>
        <p:nvSpPr>
          <p:cNvPr id="2" name="TextBox 1">
            <a:extLst>
              <a:ext uri="{FF2B5EF4-FFF2-40B4-BE49-F238E27FC236}">
                <a16:creationId xmlns:a16="http://schemas.microsoft.com/office/drawing/2014/main" id="{A7E0F672-9143-8392-6F1A-F2808BE35391}"/>
              </a:ext>
            </a:extLst>
          </p:cNvPr>
          <p:cNvSpPr txBox="1"/>
          <p:nvPr/>
        </p:nvSpPr>
        <p:spPr>
          <a:xfrm>
            <a:off x="18574959" y="-3302034"/>
            <a:ext cx="2832271" cy="1785104"/>
          </a:xfrm>
          <a:prstGeom prst="rect">
            <a:avLst/>
          </a:prstGeom>
          <a:noFill/>
        </p:spPr>
        <p:txBody>
          <a:bodyPr wrap="square">
            <a:spAutoFit/>
            <a:scene3d>
              <a:camera prst="perspectiveAbove"/>
              <a:lightRig rig="threePt" dir="t"/>
            </a:scene3d>
          </a:bodyPr>
          <a:lstStyle/>
          <a:p>
            <a:pPr algn="ctr"/>
            <a:r>
              <a:rPr lang="en-US" sz="5500" b="1" spc="120" dirty="0">
                <a:solidFill>
                  <a:schemeClr val="bg1"/>
                </a:solidFill>
                <a:latin typeface="Raleway" pitchFamily="2" charset="0"/>
              </a:rPr>
              <a:t>Garage Door</a:t>
            </a:r>
          </a:p>
        </p:txBody>
      </p:sp>
    </p:spTree>
    <p:extLst>
      <p:ext uri="{BB962C8B-B14F-4D97-AF65-F5344CB8AC3E}">
        <p14:creationId xmlns:p14="http://schemas.microsoft.com/office/powerpoint/2010/main" val="3671816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398</TotalTime>
  <Words>1010</Words>
  <Application>Microsoft Office PowerPoint</Application>
  <PresentationFormat>Widescreen</PresentationFormat>
  <Paragraphs>67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Seif Heggy</dc:creator>
  <cp:lastModifiedBy>Seif Heggy</cp:lastModifiedBy>
  <cp:revision>7</cp:revision>
  <dcterms:created xsi:type="dcterms:W3CDTF">2024-05-17T12:57:35Z</dcterms:created>
  <dcterms:modified xsi:type="dcterms:W3CDTF">2024-05-17T19:38:01Z</dcterms:modified>
</cp:coreProperties>
</file>